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image" Target="../media/image-2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image" Target="../media/image-21-9.png"/><Relationship Id="rId10" Type="http://schemas.openxmlformats.org/officeDocument/2006/relationships/image" Target="../media/image-21-10.png"/><Relationship Id="rId11" Type="http://schemas.openxmlformats.org/officeDocument/2006/relationships/image" Target="../media/image-21-11.png"/><Relationship Id="rId12" Type="http://schemas.openxmlformats.org/officeDocument/2006/relationships/image" Target="../media/image-21-12.png"/><Relationship Id="rId13" Type="http://schemas.openxmlformats.org/officeDocument/2006/relationships/image" Target="../media/image-21-13.png"/><Relationship Id="rId14" Type="http://schemas.openxmlformats.org/officeDocument/2006/relationships/image" Target="../media/image-21-14.png"/><Relationship Id="rId15" Type="http://schemas.openxmlformats.org/officeDocument/2006/relationships/image" Target="../media/image-2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image" Target="../media/image-22-7.png"/><Relationship Id="rId8" Type="http://schemas.openxmlformats.org/officeDocument/2006/relationships/image" Target="../media/image-22-8.png"/><Relationship Id="rId9" Type="http://schemas.openxmlformats.org/officeDocument/2006/relationships/image" Target="../media/image-22-9.png"/><Relationship Id="rId10" Type="http://schemas.openxmlformats.org/officeDocument/2006/relationships/image" Target="../media/image-22-10.png"/><Relationship Id="rId11" Type="http://schemas.openxmlformats.org/officeDocument/2006/relationships/image" Target="../media/image-22-11.png"/><Relationship Id="rId12" Type="http://schemas.openxmlformats.org/officeDocument/2006/relationships/image" Target="../media/image-22-12.png"/><Relationship Id="rId13" Type="http://schemas.openxmlformats.org/officeDocument/2006/relationships/image" Target="../media/image-22-13.png"/><Relationship Id="rId14" Type="http://schemas.openxmlformats.org/officeDocument/2006/relationships/image" Target="../media/image-22-14.png"/><Relationship Id="rId15" Type="http://schemas.openxmlformats.org/officeDocument/2006/relationships/image" Target="../media/image-2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600200"/>
            <a:ext cx="80724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Content-Level Analysis of Robotics Datasets and Instructions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364791" y="2457450"/>
            <a:ext cx="64858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comprehensive exploration of data modalities, annotations, and actionable insights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229100" y="3028950"/>
            <a:ext cx="685800" cy="28575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6" name="Text 3"/>
          <p:cNvSpPr/>
          <p:nvPr/>
        </p:nvSpPr>
        <p:spPr>
          <a:xfrm>
            <a:off x="4139105" y="3400425"/>
            <a:ext cx="93719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May 30, 2025</a:t>
            </a:r>
            <a:endParaRPr lang="en-US" sz="1125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715125" y="3143250"/>
            <a:ext cx="214312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22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Newer College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55044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0359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 1 (2020):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743242" y="1407319"/>
            <a:ext cx="21547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Intel Realsense D435i (stereo+IMU)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0128" y="1700213"/>
            <a:ext cx="10359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 1 (2020):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764674" y="1700213"/>
            <a:ext cx="16937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Ouster OS-1 64-beam Lidar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1993106"/>
            <a:ext cx="10359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 2 (2021):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743242" y="1993106"/>
            <a:ext cx="1751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Alphasense Core (4-camera)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92881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0128" y="2286000"/>
            <a:ext cx="10359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 2 (2021):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764674" y="2286000"/>
            <a:ext cx="17653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Ouster OS-0 128-beam Lidar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43175"/>
            <a:ext cx="150019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7265" y="2578894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321677" y="2578894"/>
            <a:ext cx="18299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Handheld rig at walking speed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514350" y="2921794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95055"/>
            <a:ext cx="144661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16161" y="3293269"/>
            <a:ext cx="203686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New College, Oxford environment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52230"/>
            <a:ext cx="128588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00088" y="3550444"/>
            <a:ext cx="141144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~6.7 km total trajectory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809405"/>
            <a:ext cx="96441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667941" y="3807619"/>
            <a:ext cx="263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Built environments, open spaces, vegetation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66580"/>
            <a:ext cx="128588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00088" y="4064794"/>
            <a:ext cx="31951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Challenging sequences (fast motion, lighting changes)</a:t>
            </a:r>
            <a:endParaRPr lang="en-US" sz="1013" dirty="0"/>
          </a:p>
        </p:txBody>
      </p:sp>
      <p:sp>
        <p:nvSpPr>
          <p:cNvPr id="30" name="Shape 18"/>
          <p:cNvSpPr/>
          <p:nvPr/>
        </p:nvSpPr>
        <p:spPr>
          <a:xfrm>
            <a:off x="4657725" y="857250"/>
            <a:ext cx="4143375" cy="3550444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1" name="Text 19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401961"/>
            <a:ext cx="112514" cy="128588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034586" y="1400175"/>
            <a:ext cx="135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 Poses:</a:t>
            </a:r>
            <a:endParaRPr lang="en-US" sz="1013" dirty="0"/>
          </a:p>
        </p:txBody>
      </p:sp>
      <p:sp>
        <p:nvSpPr>
          <p:cNvPr id="34" name="Text 21"/>
          <p:cNvSpPr/>
          <p:nvPr/>
        </p:nvSpPr>
        <p:spPr>
          <a:xfrm>
            <a:off x="6313373" y="1400175"/>
            <a:ext cx="169354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Centimeter-accurate 6-DOF</a:t>
            </a:r>
            <a:endParaRPr lang="en-US" sz="1013" dirty="0"/>
          </a:p>
        </p:txBody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5050659" y="1685925"/>
            <a:ext cx="7573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Static Map:</a:t>
            </a:r>
            <a:endParaRPr lang="en-US" sz="1013" dirty="0"/>
          </a:p>
        </p:txBody>
      </p:sp>
      <p:sp>
        <p:nvSpPr>
          <p:cNvPr id="37" name="Text 23"/>
          <p:cNvSpPr/>
          <p:nvPr/>
        </p:nvSpPr>
        <p:spPr>
          <a:xfrm>
            <a:off x="5736543" y="1685925"/>
            <a:ext cx="24801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BLK360 survey-grade scan (290M points)</a:t>
            </a:r>
            <a:endParaRPr lang="en-US" sz="1013" dirty="0"/>
          </a:p>
        </p:txBody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5050659" y="197167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40" name="Text 25"/>
          <p:cNvSpPr/>
          <p:nvPr/>
        </p:nvSpPr>
        <p:spPr>
          <a:xfrm>
            <a:off x="5765062" y="1971675"/>
            <a:ext cx="10862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Sensor extrinsics</a:t>
            </a:r>
            <a:endParaRPr lang="en-US" sz="1013" dirty="0"/>
          </a:p>
        </p:txBody>
      </p:sp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2259211"/>
            <a:ext cx="128588" cy="128588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5050659" y="2257425"/>
            <a:ext cx="14479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 Synchronization:</a:t>
            </a:r>
            <a:endParaRPr lang="en-US" sz="1013" dirty="0"/>
          </a:p>
        </p:txBody>
      </p:sp>
      <p:sp>
        <p:nvSpPr>
          <p:cNvPr id="43" name="Text 27"/>
          <p:cNvSpPr/>
          <p:nvPr/>
        </p:nvSpPr>
        <p:spPr>
          <a:xfrm>
            <a:off x="6427198" y="2257425"/>
            <a:ext cx="12290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Precise timestamps</a:t>
            </a:r>
            <a:endParaRPr lang="en-US" sz="1013" dirty="0"/>
          </a:p>
        </p:txBody>
      </p:sp>
      <p:sp>
        <p:nvSpPr>
          <p:cNvPr id="44" name="Text 28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5" name="Text 29"/>
          <p:cNvSpPr/>
          <p:nvPr/>
        </p:nvSpPr>
        <p:spPr>
          <a:xfrm>
            <a:off x="4829175" y="29718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6" name="Text 30"/>
          <p:cNvSpPr/>
          <p:nvPr/>
        </p:nvSpPr>
        <p:spPr>
          <a:xfrm>
            <a:off x="5622243" y="2971800"/>
            <a:ext cx="9004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ROS bag files</a:t>
            </a:r>
            <a:endParaRPr lang="en-US" sz="1013" dirty="0"/>
          </a:p>
        </p:txBody>
      </p:sp>
      <p:sp>
        <p:nvSpPr>
          <p:cNvPr id="47" name="Text 31"/>
          <p:cNvSpPr/>
          <p:nvPr/>
        </p:nvSpPr>
        <p:spPr>
          <a:xfrm>
            <a:off x="4829175" y="3228975"/>
            <a:ext cx="5191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Topics: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5276859" y="3228975"/>
            <a:ext cx="273700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 points, stereo/multi-camera images, IMU</a:t>
            </a:r>
            <a:endParaRPr lang="en-US" sz="1013" dirty="0"/>
          </a:p>
        </p:txBody>
      </p:sp>
      <p:sp>
        <p:nvSpPr>
          <p:cNvPr id="49" name="Text 33"/>
          <p:cNvSpPr/>
          <p:nvPr/>
        </p:nvSpPr>
        <p:spPr>
          <a:xfrm>
            <a:off x="4829175" y="3486150"/>
            <a:ext cx="9356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Truth:</a:t>
            </a:r>
            <a:endParaRPr lang="en-US" sz="1013" dirty="0"/>
          </a:p>
        </p:txBody>
      </p:sp>
      <p:sp>
        <p:nvSpPr>
          <p:cNvPr id="50" name="Text 34"/>
          <p:cNvSpPr/>
          <p:nvPr/>
        </p:nvSpPr>
        <p:spPr>
          <a:xfrm>
            <a:off x="5693373" y="3486150"/>
            <a:ext cx="282334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Generated by aligning Lidar scans to static map</a:t>
            </a:r>
            <a:endParaRPr lang="en-US" sz="1013" dirty="0"/>
          </a:p>
        </p:txBody>
      </p:sp>
      <p:sp>
        <p:nvSpPr>
          <p:cNvPr id="51" name="Text 35"/>
          <p:cNvSpPr/>
          <p:nvPr/>
        </p:nvSpPr>
        <p:spPr>
          <a:xfrm>
            <a:off x="4829175" y="3743325"/>
            <a:ext cx="9001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Organization:</a:t>
            </a:r>
            <a:endParaRPr lang="en-US" sz="1013" dirty="0"/>
          </a:p>
        </p:txBody>
      </p:sp>
      <p:sp>
        <p:nvSpPr>
          <p:cNvPr id="52" name="Text 36"/>
          <p:cNvSpPr/>
          <p:nvPr/>
        </p:nvSpPr>
        <p:spPr>
          <a:xfrm>
            <a:off x="5657850" y="3743325"/>
            <a:ext cx="23298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sequences with train/test splits</a:t>
            </a:r>
            <a:endParaRPr lang="en-US" sz="1013" dirty="0"/>
          </a:p>
        </p:txBody>
      </p:sp>
      <p:sp>
        <p:nvSpPr>
          <p:cNvPr id="53" name="Shape 37"/>
          <p:cNvSpPr/>
          <p:nvPr/>
        </p:nvSpPr>
        <p:spPr>
          <a:xfrm>
            <a:off x="342900" y="4579144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4" name="Text 38"/>
          <p:cNvSpPr/>
          <p:nvPr/>
        </p:nvSpPr>
        <p:spPr>
          <a:xfrm>
            <a:off x="514350" y="4750594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5123855"/>
            <a:ext cx="144661" cy="128588"/>
          </a:xfrm>
          <a:prstGeom prst="rect">
            <a:avLst/>
          </a:prstGeom>
        </p:spPr>
      </p:pic>
      <p:sp>
        <p:nvSpPr>
          <p:cNvPr id="56" name="Text 39"/>
          <p:cNvSpPr/>
          <p:nvPr/>
        </p:nvSpPr>
        <p:spPr>
          <a:xfrm>
            <a:off x="751908" y="5122069"/>
            <a:ext cx="18787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High-Precision Ground Truth:</a:t>
            </a:r>
            <a:endParaRPr lang="en-US" sz="1013" dirty="0"/>
          </a:p>
        </p:txBody>
      </p:sp>
      <p:sp>
        <p:nvSpPr>
          <p:cNvPr id="57" name="Text 40"/>
          <p:cNvSpPr/>
          <p:nvPr/>
        </p:nvSpPr>
        <p:spPr>
          <a:xfrm>
            <a:off x="2559248" y="5122069"/>
            <a:ext cx="165090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Centimeter-accurate poses</a:t>
            </a:r>
            <a:endParaRPr lang="en-US" sz="1013" dirty="0"/>
          </a:p>
        </p:txBody>
      </p:sp>
      <p:pic>
        <p:nvPicPr>
          <p:cNvPr id="5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381030"/>
            <a:ext cx="144661" cy="128588"/>
          </a:xfrm>
          <a:prstGeom prst="rect">
            <a:avLst/>
          </a:prstGeom>
        </p:spPr>
      </p:pic>
      <p:sp>
        <p:nvSpPr>
          <p:cNvPr id="59" name="Text 41"/>
          <p:cNvSpPr/>
          <p:nvPr/>
        </p:nvSpPr>
        <p:spPr>
          <a:xfrm>
            <a:off x="751908" y="5379244"/>
            <a:ext cx="12573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Handheld Platform:</a:t>
            </a:r>
            <a:endParaRPr lang="en-US" sz="1013" dirty="0"/>
          </a:p>
        </p:txBody>
      </p:sp>
      <p:sp>
        <p:nvSpPr>
          <p:cNvPr id="60" name="Text 42"/>
          <p:cNvSpPr/>
          <p:nvPr/>
        </p:nvSpPr>
        <p:spPr>
          <a:xfrm>
            <a:off x="1937826" y="5379244"/>
            <a:ext cx="152220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Natural motion dynamics</a:t>
            </a:r>
            <a:endParaRPr lang="en-US" sz="1013" dirty="0"/>
          </a:p>
        </p:txBody>
      </p:sp>
      <p:pic>
        <p:nvPicPr>
          <p:cNvPr id="61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5123855"/>
            <a:ext cx="144661" cy="128588"/>
          </a:xfrm>
          <a:prstGeom prst="rect">
            <a:avLst/>
          </a:prstGeom>
        </p:spPr>
      </p:pic>
      <p:sp>
        <p:nvSpPr>
          <p:cNvPr id="62" name="Text 43"/>
          <p:cNvSpPr/>
          <p:nvPr/>
        </p:nvSpPr>
        <p:spPr>
          <a:xfrm>
            <a:off x="4866708" y="5122069"/>
            <a:ext cx="11217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Modern Sensors:</a:t>
            </a:r>
            <a:endParaRPr lang="en-US" sz="1013" dirty="0"/>
          </a:p>
        </p:txBody>
      </p:sp>
      <p:sp>
        <p:nvSpPr>
          <p:cNvPr id="63" name="Text 44"/>
          <p:cNvSpPr/>
          <p:nvPr/>
        </p:nvSpPr>
        <p:spPr>
          <a:xfrm>
            <a:off x="5917006" y="5122069"/>
            <a:ext cx="21724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High-resolution Lidars, multi-camera</a:t>
            </a:r>
            <a:endParaRPr lang="en-US" sz="1013" dirty="0"/>
          </a:p>
        </p:txBody>
      </p:sp>
      <p:pic>
        <p:nvPicPr>
          <p:cNvPr id="64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9150" y="5381030"/>
            <a:ext cx="144661" cy="128588"/>
          </a:xfrm>
          <a:prstGeom prst="rect">
            <a:avLst/>
          </a:prstGeom>
        </p:spPr>
      </p:pic>
      <p:sp>
        <p:nvSpPr>
          <p:cNvPr id="65" name="Text 45"/>
          <p:cNvSpPr/>
          <p:nvPr/>
        </p:nvSpPr>
        <p:spPr>
          <a:xfrm>
            <a:off x="4866708" y="5379244"/>
            <a:ext cx="155717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Challenging Conditions:</a:t>
            </a:r>
            <a:endParaRPr lang="en-US" sz="1013" dirty="0"/>
          </a:p>
        </p:txBody>
      </p:sp>
      <p:sp>
        <p:nvSpPr>
          <p:cNvPr id="66" name="Text 46"/>
          <p:cNvSpPr/>
          <p:nvPr/>
        </p:nvSpPr>
        <p:spPr>
          <a:xfrm>
            <a:off x="6352440" y="5379244"/>
            <a:ext cx="177974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Fast motion, lighting changes</a:t>
            </a:r>
            <a:endParaRPr lang="en-US" sz="101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9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MIT Stata Center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0128" y="1407319"/>
            <a:ext cx="5001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228837" y="1407319"/>
            <a:ext cx="201883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 × Hokuyo UTM-30LX (base, tilt)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6575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364819" y="1700213"/>
            <a:ext cx="24869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Wide baseline stereo OR Microsoft Kinect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1993106"/>
            <a:ext cx="3499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IMU: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057219" y="1993106"/>
            <a:ext cx="13432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Microstrain 3DM-GX2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214313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21559" y="2286000"/>
            <a:ext cx="72160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Odometry: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471724" y="2286000"/>
            <a:ext cx="19009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Wheel encoders (raw and EKF)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43175"/>
            <a:ext cx="214313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1559" y="2578894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385971" y="2578894"/>
            <a:ext cx="6861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PR2 robot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514350" y="2921794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95055"/>
            <a:ext cx="96441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67941" y="3293269"/>
            <a:ext cx="233703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10-story academic building (67,000 m²)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52230"/>
            <a:ext cx="128588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00088" y="3550444"/>
            <a:ext cx="19727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42 km total distance (as of 2012)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809405"/>
            <a:ext cx="128588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00088" y="3807619"/>
            <a:ext cx="175847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38 hours of data (as of 2012)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66580"/>
            <a:ext cx="112514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684014" y="4064794"/>
            <a:ext cx="18238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~2.3 TB total size (as of 2012)</a:t>
            </a:r>
            <a:endParaRPr lang="en-US" sz="1013" dirty="0"/>
          </a:p>
        </p:txBody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323755"/>
            <a:ext cx="112514" cy="128588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684014" y="4321969"/>
            <a:ext cx="19701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Multi-year collection (2011-2013)</a:t>
            </a:r>
            <a:endParaRPr lang="en-US" sz="1013" dirty="0"/>
          </a:p>
        </p:txBody>
      </p:sp>
      <p:sp>
        <p:nvSpPr>
          <p:cNvPr id="32" name="Shape 19"/>
          <p:cNvSpPr/>
          <p:nvPr/>
        </p:nvSpPr>
        <p:spPr>
          <a:xfrm>
            <a:off x="4657725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0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401961"/>
            <a:ext cx="112514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34586" y="1400175"/>
            <a:ext cx="135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 Poses: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6313373" y="1400175"/>
            <a:ext cx="10504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2-3 cm accuracy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687711"/>
            <a:ext cx="144661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66733" y="1685925"/>
            <a:ext cx="110717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Building Models: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6102465" y="1685925"/>
            <a:ext cx="15078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As-built floorplans (XML)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50659" y="1971675"/>
            <a:ext cx="7573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Models: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5736543" y="1971675"/>
            <a:ext cx="22225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Occupancy maps, PLY, RWX formats</a:t>
            </a:r>
            <a:endParaRPr lang="en-US" sz="1013" dirty="0"/>
          </a:p>
        </p:txBody>
      </p:sp>
      <p:pic>
        <p:nvPicPr>
          <p:cNvPr id="4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2259211"/>
            <a:ext cx="128588" cy="128588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5050659" y="225742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45" name="Text 28"/>
          <p:cNvSpPr/>
          <p:nvPr/>
        </p:nvSpPr>
        <p:spPr>
          <a:xfrm>
            <a:off x="5765062" y="2257425"/>
            <a:ext cx="10862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Sensor extrinsics</a:t>
            </a:r>
            <a:endParaRPr lang="en-US" sz="1013" dirty="0"/>
          </a:p>
        </p:txBody>
      </p:sp>
      <p:sp>
        <p:nvSpPr>
          <p:cNvPr id="46" name="Text 29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7" name="Text 30"/>
          <p:cNvSpPr/>
          <p:nvPr/>
        </p:nvSpPr>
        <p:spPr>
          <a:xfrm>
            <a:off x="4829175" y="29718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8" name="Text 31"/>
          <p:cNvSpPr/>
          <p:nvPr/>
        </p:nvSpPr>
        <p:spPr>
          <a:xfrm>
            <a:off x="5622243" y="2971800"/>
            <a:ext cx="9004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ROS bag files</a:t>
            </a:r>
            <a:endParaRPr lang="en-US" sz="1013" dirty="0"/>
          </a:p>
        </p:txBody>
      </p:sp>
      <p:sp>
        <p:nvSpPr>
          <p:cNvPr id="49" name="Text 32"/>
          <p:cNvSpPr/>
          <p:nvPr/>
        </p:nvSpPr>
        <p:spPr>
          <a:xfrm>
            <a:off x="4829175" y="3228975"/>
            <a:ext cx="5191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Topics:</a:t>
            </a:r>
            <a:endParaRPr lang="en-US" sz="1013" dirty="0"/>
          </a:p>
        </p:txBody>
      </p:sp>
      <p:sp>
        <p:nvSpPr>
          <p:cNvPr id="50" name="Text 33"/>
          <p:cNvSpPr/>
          <p:nvPr/>
        </p:nvSpPr>
        <p:spPr>
          <a:xfrm>
            <a:off x="5276859" y="3228975"/>
            <a:ext cx="332388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/base_scan, /tilt_scan, /robot_pose_ekf/odom_combined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829175" y="3486150"/>
            <a:ext cx="9356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Truth:</a:t>
            </a:r>
            <a:endParaRPr lang="en-US" sz="1013" dirty="0"/>
          </a:p>
        </p:txBody>
      </p:sp>
      <p:sp>
        <p:nvSpPr>
          <p:cNvPr id="52" name="Text 35"/>
          <p:cNvSpPr/>
          <p:nvPr/>
        </p:nvSpPr>
        <p:spPr>
          <a:xfrm>
            <a:off x="5693373" y="3486150"/>
            <a:ext cx="25159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Generated via scan matching to floorplans</a:t>
            </a:r>
            <a:endParaRPr lang="en-US" sz="1013" dirty="0"/>
          </a:p>
        </p:txBody>
      </p:sp>
      <p:sp>
        <p:nvSpPr>
          <p:cNvPr id="53" name="Text 36"/>
          <p:cNvSpPr/>
          <p:nvPr/>
        </p:nvSpPr>
        <p:spPr>
          <a:xfrm>
            <a:off x="4829175" y="3743325"/>
            <a:ext cx="9001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Organization:</a:t>
            </a:r>
            <a:endParaRPr lang="en-US" sz="1013" dirty="0"/>
          </a:p>
        </p:txBody>
      </p:sp>
      <p:sp>
        <p:nvSpPr>
          <p:cNvPr id="54" name="Text 37"/>
          <p:cNvSpPr/>
          <p:nvPr/>
        </p:nvSpPr>
        <p:spPr>
          <a:xfrm>
            <a:off x="5657850" y="3743325"/>
            <a:ext cx="243713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Experiments with size, duration, distance</a:t>
            </a:r>
            <a:endParaRPr lang="en-US" sz="1013" dirty="0"/>
          </a:p>
        </p:txBody>
      </p:sp>
      <p:sp>
        <p:nvSpPr>
          <p:cNvPr id="55" name="Shape 38"/>
          <p:cNvSpPr/>
          <p:nvPr/>
        </p:nvSpPr>
        <p:spPr>
          <a:xfrm>
            <a:off x="342900" y="4836319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6" name="Text 39"/>
          <p:cNvSpPr/>
          <p:nvPr/>
        </p:nvSpPr>
        <p:spPr>
          <a:xfrm>
            <a:off x="514350" y="5007769"/>
            <a:ext cx="24151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Caveats</a:t>
            </a:r>
            <a:endParaRPr lang="en-US" sz="1350" dirty="0"/>
          </a:p>
        </p:txBody>
      </p:sp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3783" y="5036344"/>
            <a:ext cx="171450" cy="171450"/>
          </a:xfrm>
          <a:prstGeom prst="rect">
            <a:avLst/>
          </a:prstGeom>
        </p:spPr>
      </p:pic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5381030"/>
            <a:ext cx="144661" cy="128588"/>
          </a:xfrm>
          <a:prstGeom prst="rect">
            <a:avLst/>
          </a:prstGeom>
        </p:spPr>
      </p:pic>
      <p:sp>
        <p:nvSpPr>
          <p:cNvPr id="59" name="Text 40"/>
          <p:cNvSpPr/>
          <p:nvPr/>
        </p:nvSpPr>
        <p:spPr>
          <a:xfrm>
            <a:off x="751908" y="5379244"/>
            <a:ext cx="12118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Long-Term Indoor:</a:t>
            </a:r>
            <a:endParaRPr lang="en-US" sz="1013" dirty="0"/>
          </a:p>
        </p:txBody>
      </p:sp>
      <p:sp>
        <p:nvSpPr>
          <p:cNvPr id="60" name="Text 41"/>
          <p:cNvSpPr/>
          <p:nvPr/>
        </p:nvSpPr>
        <p:spPr>
          <a:xfrm>
            <a:off x="1892312" y="5379244"/>
            <a:ext cx="17937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Multi-year, same environment</a:t>
            </a:r>
            <a:endParaRPr lang="en-US" sz="1013" dirty="0"/>
          </a:p>
        </p:txBody>
      </p:sp>
      <p:pic>
        <p:nvPicPr>
          <p:cNvPr id="6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4350" y="5638205"/>
            <a:ext cx="144661" cy="128588"/>
          </a:xfrm>
          <a:prstGeom prst="rect">
            <a:avLst/>
          </a:prstGeom>
        </p:spPr>
      </p:pic>
      <p:sp>
        <p:nvSpPr>
          <p:cNvPr id="62" name="Text 42"/>
          <p:cNvSpPr/>
          <p:nvPr/>
        </p:nvSpPr>
        <p:spPr>
          <a:xfrm>
            <a:off x="751908" y="5636419"/>
            <a:ext cx="7784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Multi-Floor:</a:t>
            </a:r>
            <a:endParaRPr lang="en-US" sz="1013" dirty="0"/>
          </a:p>
        </p:txBody>
      </p:sp>
      <p:sp>
        <p:nvSpPr>
          <p:cNvPr id="63" name="Text 43"/>
          <p:cNvSpPr/>
          <p:nvPr/>
        </p:nvSpPr>
        <p:spPr>
          <a:xfrm>
            <a:off x="1458888" y="5636419"/>
            <a:ext cx="16153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10-story building coverage</a:t>
            </a:r>
            <a:endParaRPr lang="en-US" sz="1013" dirty="0"/>
          </a:p>
        </p:txBody>
      </p:sp>
      <p:pic>
        <p:nvPicPr>
          <p:cNvPr id="6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9150" y="5381030"/>
            <a:ext cx="144661" cy="128588"/>
          </a:xfrm>
          <a:prstGeom prst="rect">
            <a:avLst/>
          </a:prstGeom>
        </p:spPr>
      </p:pic>
      <p:sp>
        <p:nvSpPr>
          <p:cNvPr id="65" name="Text 44"/>
          <p:cNvSpPr/>
          <p:nvPr/>
        </p:nvSpPr>
        <p:spPr>
          <a:xfrm>
            <a:off x="4866708" y="5379244"/>
            <a:ext cx="7505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Vast Scale:</a:t>
            </a:r>
            <a:endParaRPr lang="en-US" sz="1013" dirty="0"/>
          </a:p>
        </p:txBody>
      </p:sp>
      <p:sp>
        <p:nvSpPr>
          <p:cNvPr id="66" name="Text 45"/>
          <p:cNvSpPr/>
          <p:nvPr/>
        </p:nvSpPr>
        <p:spPr>
          <a:xfrm>
            <a:off x="5545810" y="5379244"/>
            <a:ext cx="20443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One of the largest indoor datasets</a:t>
            </a:r>
            <a:endParaRPr lang="en-US" sz="1013" dirty="0"/>
          </a:p>
        </p:txBody>
      </p:sp>
      <p:pic>
        <p:nvPicPr>
          <p:cNvPr id="6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9150" y="5638205"/>
            <a:ext cx="128588" cy="128588"/>
          </a:xfrm>
          <a:prstGeom prst="rect">
            <a:avLst/>
          </a:prstGeom>
        </p:spPr>
      </p:pic>
      <p:sp>
        <p:nvSpPr>
          <p:cNvPr id="68" name="Text 46"/>
          <p:cNvSpPr/>
          <p:nvPr/>
        </p:nvSpPr>
        <p:spPr>
          <a:xfrm>
            <a:off x="4850634" y="5636419"/>
            <a:ext cx="40002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DC262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Note:</a:t>
            </a:r>
            <a:endParaRPr lang="en-US" sz="1013" dirty="0"/>
          </a:p>
        </p:txBody>
      </p:sp>
      <p:sp>
        <p:nvSpPr>
          <p:cNvPr id="69" name="Text 47"/>
          <p:cNvSpPr/>
          <p:nvPr/>
        </p:nvSpPr>
        <p:spPr>
          <a:xfrm>
            <a:off x="5179219" y="5636419"/>
            <a:ext cx="287307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DC262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marked inactive, has consistency issues</a:t>
            </a:r>
            <a:endParaRPr lang="en-US" sz="101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RGB-D Dataset 7-Scenes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8290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0432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RGB-D Camera: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750470" y="1407319"/>
            <a:ext cx="11933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Microsoft Kinect v1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9288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Color Images: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636114" y="1700213"/>
            <a:ext cx="16831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640×480 RGB (24-bit PNG)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1993106"/>
            <a:ext cx="9574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Depth Images: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664689" y="1993106"/>
            <a:ext cx="21120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640×480 depth in mm (16-bit PNG)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50019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7265" y="2286000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21677" y="2286000"/>
            <a:ext cx="10508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Handheld Kinect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289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002161"/>
            <a:ext cx="14466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6161" y="3000375"/>
            <a:ext cx="145093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 distinct indoor scenes</a:t>
            </a:r>
            <a:endParaRPr lang="en-US" sz="1013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59336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00088" y="3257550"/>
            <a:ext cx="18083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sequences per scene</a:t>
            </a:r>
            <a:endParaRPr lang="en-US" sz="1013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16511"/>
            <a:ext cx="160734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32234" y="3514725"/>
            <a:ext cx="22061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Different users recording each scene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773686"/>
            <a:ext cx="144661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16161" y="3771900"/>
            <a:ext cx="18942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500-1000 frames per sequence</a:t>
            </a:r>
            <a:endParaRPr lang="en-US" sz="1013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30861"/>
            <a:ext cx="128588" cy="12858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00088" y="4029075"/>
            <a:ext cx="19989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Tens of thousands of total frames</a:t>
            </a:r>
            <a:endParaRPr lang="en-US" sz="1013" dirty="0"/>
          </a:p>
        </p:txBody>
      </p:sp>
      <p:sp>
        <p:nvSpPr>
          <p:cNvPr id="29" name="Shape 17"/>
          <p:cNvSpPr/>
          <p:nvPr/>
        </p:nvSpPr>
        <p:spPr>
          <a:xfrm>
            <a:off x="4657725" y="857250"/>
            <a:ext cx="4143375" cy="38290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0" name="Text 18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401961"/>
            <a:ext cx="112514" cy="128588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034586" y="1400175"/>
            <a:ext cx="10006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 Poses:</a:t>
            </a:r>
            <a:endParaRPr lang="en-US" sz="1013" dirty="0"/>
          </a:p>
        </p:txBody>
      </p:sp>
      <p:sp>
        <p:nvSpPr>
          <p:cNvPr id="33" name="Text 20"/>
          <p:cNvSpPr/>
          <p:nvPr/>
        </p:nvSpPr>
        <p:spPr>
          <a:xfrm>
            <a:off x="5963776" y="1400175"/>
            <a:ext cx="21224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6-DOF ground truth for every frame</a:t>
            </a:r>
            <a:endParaRPr lang="en-US" sz="1013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50659" y="1685925"/>
            <a:ext cx="6858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Model: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5665050" y="1685925"/>
            <a:ext cx="18702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TSDF volumes (512×512×512)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50659" y="1971675"/>
            <a:ext cx="109796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Train/Test Splits: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6077183" y="1971675"/>
            <a:ext cx="16797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Predefined evaluation splits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2259211"/>
            <a:ext cx="128588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50659" y="2257425"/>
            <a:ext cx="11574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Default Intrinsics: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4829175" y="2257425"/>
            <a:ext cx="35805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Principal point (320,240), Focal length (585,585)</a:t>
            </a:r>
            <a:endParaRPr lang="en-US" sz="1013" dirty="0"/>
          </a:p>
        </p:txBody>
      </p:sp>
      <p:sp>
        <p:nvSpPr>
          <p:cNvPr id="43" name="Text 27"/>
          <p:cNvSpPr/>
          <p:nvPr/>
        </p:nvSpPr>
        <p:spPr>
          <a:xfrm>
            <a:off x="4829175" y="280035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4" name="Text 28"/>
          <p:cNvSpPr/>
          <p:nvPr/>
        </p:nvSpPr>
        <p:spPr>
          <a:xfrm>
            <a:off x="4829175" y="3171825"/>
            <a:ext cx="8430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File Naming:</a:t>
            </a:r>
            <a:endParaRPr lang="en-US" sz="1013" dirty="0"/>
          </a:p>
        </p:txBody>
      </p:sp>
      <p:sp>
        <p:nvSpPr>
          <p:cNvPr id="45" name="Text 29"/>
          <p:cNvSpPr/>
          <p:nvPr/>
        </p:nvSpPr>
        <p:spPr>
          <a:xfrm>
            <a:off x="4829175" y="3171825"/>
            <a:ext cx="27654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frame-XXXXXX.color.png, frame-XXXXXX.depth.png</a:t>
            </a:r>
            <a:endParaRPr lang="en-US" sz="1013" dirty="0"/>
          </a:p>
        </p:txBody>
      </p:sp>
      <p:sp>
        <p:nvSpPr>
          <p:cNvPr id="46" name="Text 30"/>
          <p:cNvSpPr/>
          <p:nvPr/>
        </p:nvSpPr>
        <p:spPr>
          <a:xfrm>
            <a:off x="4829175" y="3629025"/>
            <a:ext cx="8931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Pose Format:</a:t>
            </a:r>
            <a:endParaRPr lang="en-US" sz="1013" dirty="0"/>
          </a:p>
        </p:txBody>
      </p:sp>
      <p:sp>
        <p:nvSpPr>
          <p:cNvPr id="47" name="Text 31"/>
          <p:cNvSpPr/>
          <p:nvPr/>
        </p:nvSpPr>
        <p:spPr>
          <a:xfrm>
            <a:off x="4829175" y="3629025"/>
            <a:ext cx="29474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4×4 camera-to-world matrix (frame-XXXXXX.pose.txt)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4829175" y="4086225"/>
            <a:ext cx="9215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TSDF Format:</a:t>
            </a:r>
            <a:endParaRPr lang="en-US" sz="1013" dirty="0"/>
          </a:p>
        </p:txBody>
      </p:sp>
      <p:sp>
        <p:nvSpPr>
          <p:cNvPr id="49" name="Text 33"/>
          <p:cNvSpPr/>
          <p:nvPr/>
        </p:nvSpPr>
        <p:spPr>
          <a:xfrm>
            <a:off x="5679253" y="4086225"/>
            <a:ext cx="24550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MetaImage format (header + binary data)</a:t>
            </a:r>
            <a:endParaRPr lang="en-US" sz="1013" dirty="0"/>
          </a:p>
        </p:txBody>
      </p:sp>
      <p:sp>
        <p:nvSpPr>
          <p:cNvPr id="50" name="Text 34"/>
          <p:cNvSpPr/>
          <p:nvPr/>
        </p:nvSpPr>
        <p:spPr>
          <a:xfrm>
            <a:off x="4829175" y="4343400"/>
            <a:ext cx="9001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Organization:</a:t>
            </a:r>
            <a:endParaRPr lang="en-US" sz="1013" dirty="0"/>
          </a:p>
        </p:txBody>
      </p:sp>
      <p:sp>
        <p:nvSpPr>
          <p:cNvPr id="51" name="Text 35"/>
          <p:cNvSpPr/>
          <p:nvPr/>
        </p:nvSpPr>
        <p:spPr>
          <a:xfrm>
            <a:off x="5657850" y="4343400"/>
            <a:ext cx="275176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One zip file per scene with multiple sequences</a:t>
            </a:r>
            <a:endParaRPr lang="en-US" sz="1013" dirty="0"/>
          </a:p>
        </p:txBody>
      </p:sp>
      <p:sp>
        <p:nvSpPr>
          <p:cNvPr id="52" name="Shape 36"/>
          <p:cNvSpPr/>
          <p:nvPr/>
        </p:nvSpPr>
        <p:spPr>
          <a:xfrm>
            <a:off x="342900" y="4857750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3" name="Text 37"/>
          <p:cNvSpPr/>
          <p:nvPr/>
        </p:nvSpPr>
        <p:spPr>
          <a:xfrm>
            <a:off x="514350" y="50292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5402461"/>
            <a:ext cx="144661" cy="128588"/>
          </a:xfrm>
          <a:prstGeom prst="rect">
            <a:avLst/>
          </a:prstGeom>
        </p:spPr>
      </p:pic>
      <p:sp>
        <p:nvSpPr>
          <p:cNvPr id="55" name="Text 38"/>
          <p:cNvSpPr/>
          <p:nvPr/>
        </p:nvSpPr>
        <p:spPr>
          <a:xfrm>
            <a:off x="751908" y="5400675"/>
            <a:ext cx="13932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Relocalization Focus:</a:t>
            </a:r>
            <a:endParaRPr lang="en-US" sz="1013" dirty="0"/>
          </a:p>
        </p:txBody>
      </p:sp>
      <p:sp>
        <p:nvSpPr>
          <p:cNvPr id="56" name="Text 39"/>
          <p:cNvSpPr/>
          <p:nvPr/>
        </p:nvSpPr>
        <p:spPr>
          <a:xfrm>
            <a:off x="2073697" y="5400675"/>
            <a:ext cx="22370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Designed for camera pose estimation</a:t>
            </a:r>
            <a:endParaRPr lang="en-US" sz="1013" dirty="0"/>
          </a:p>
        </p:txBody>
      </p:sp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659636"/>
            <a:ext cx="144661" cy="128588"/>
          </a:xfrm>
          <a:prstGeom prst="rect">
            <a:avLst/>
          </a:prstGeom>
        </p:spPr>
      </p:pic>
      <p:sp>
        <p:nvSpPr>
          <p:cNvPr id="58" name="Text 40"/>
          <p:cNvSpPr/>
          <p:nvPr/>
        </p:nvSpPr>
        <p:spPr>
          <a:xfrm>
            <a:off x="751908" y="5657850"/>
            <a:ext cx="178577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KinectFusion Ground Truth:</a:t>
            </a:r>
            <a:endParaRPr lang="en-US" sz="1013" dirty="0"/>
          </a:p>
        </p:txBody>
      </p:sp>
      <p:sp>
        <p:nvSpPr>
          <p:cNvPr id="59" name="Text 41"/>
          <p:cNvSpPr/>
          <p:nvPr/>
        </p:nvSpPr>
        <p:spPr>
          <a:xfrm>
            <a:off x="2466240" y="5657850"/>
            <a:ext cx="20942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Dense reconstruction-based poses</a:t>
            </a:r>
            <a:endParaRPr lang="en-US" sz="1013" dirty="0"/>
          </a:p>
        </p:txBody>
      </p:sp>
      <p:pic>
        <p:nvPicPr>
          <p:cNvPr id="6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5402461"/>
            <a:ext cx="144661" cy="128588"/>
          </a:xfrm>
          <a:prstGeom prst="rect">
            <a:avLst/>
          </a:prstGeom>
        </p:spPr>
      </p:pic>
      <p:sp>
        <p:nvSpPr>
          <p:cNvPr id="61" name="Text 42"/>
          <p:cNvSpPr/>
          <p:nvPr/>
        </p:nvSpPr>
        <p:spPr>
          <a:xfrm>
            <a:off x="4866708" y="5400675"/>
            <a:ext cx="12216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Handheld Capture:</a:t>
            </a:r>
            <a:endParaRPr lang="en-US" sz="1013" dirty="0"/>
          </a:p>
        </p:txBody>
      </p:sp>
      <p:sp>
        <p:nvSpPr>
          <p:cNvPr id="62" name="Text 43"/>
          <p:cNvSpPr/>
          <p:nvPr/>
        </p:nvSpPr>
        <p:spPr>
          <a:xfrm>
            <a:off x="6016907" y="5400675"/>
            <a:ext cx="14437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Natural motion patterns</a:t>
            </a:r>
            <a:endParaRPr lang="en-US" sz="1013" dirty="0"/>
          </a:p>
        </p:txBody>
      </p:sp>
      <p:pic>
        <p:nvPicPr>
          <p:cNvPr id="6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9150" y="5659636"/>
            <a:ext cx="144661" cy="128588"/>
          </a:xfrm>
          <a:prstGeom prst="rect">
            <a:avLst/>
          </a:prstGeom>
        </p:spPr>
      </p:pic>
      <p:sp>
        <p:nvSpPr>
          <p:cNvPr id="64" name="Text 44"/>
          <p:cNvSpPr/>
          <p:nvPr/>
        </p:nvSpPr>
        <p:spPr>
          <a:xfrm>
            <a:off x="4866708" y="5657850"/>
            <a:ext cx="100032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Indoor Scenes:</a:t>
            </a:r>
            <a:endParaRPr lang="en-US" sz="1013" dirty="0"/>
          </a:p>
        </p:txBody>
      </p:sp>
      <p:sp>
        <p:nvSpPr>
          <p:cNvPr id="65" name="Text 45"/>
          <p:cNvSpPr/>
          <p:nvPr/>
        </p:nvSpPr>
        <p:spPr>
          <a:xfrm>
            <a:off x="5795590" y="5657850"/>
            <a:ext cx="25608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Varied environments (office, kitchen, stairs)</a:t>
            </a:r>
            <a:endParaRPr lang="en-US" sz="101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43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Synthesis: Common Modalities &amp; Tasks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41148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Prevalent Sensor Modalities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3800475" cy="214312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659386"/>
            <a:ext cx="144661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908" y="3657600"/>
            <a:ext cx="4286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Lidar: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1109123" y="3657600"/>
            <a:ext cx="31449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Dominant in outdoor/driving datasets (64-128 beams)</a:t>
            </a:r>
            <a:endParaRPr lang="en-US" sz="101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916561"/>
            <a:ext cx="128588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834" y="3914775"/>
            <a:ext cx="6575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Cameras: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514350" y="3914775"/>
            <a:ext cx="33443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Universal across domains (stereo, RGB-D, panoramic)</a:t>
            </a:r>
            <a:endParaRPr lang="en-US" sz="1013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4373761"/>
            <a:ext cx="128588" cy="128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5834" y="4371975"/>
            <a:ext cx="3499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IMU: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1014357" y="4371975"/>
            <a:ext cx="27515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Present in most datasets for motion estimation</a:t>
            </a:r>
            <a:endParaRPr lang="en-US" sz="1013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4630936"/>
            <a:ext cx="112514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9761" y="4629150"/>
            <a:ext cx="3858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GPS: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1034142" y="4629150"/>
            <a:ext cx="297353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Common in outdoor datasets for global positioning</a:t>
            </a:r>
            <a:endParaRPr lang="en-US" sz="1013" dirty="0"/>
          </a:p>
        </p:txBody>
      </p:sp>
      <p:sp>
        <p:nvSpPr>
          <p:cNvPr id="19" name="Shape 11"/>
          <p:cNvSpPr/>
          <p:nvPr/>
        </p:nvSpPr>
        <p:spPr>
          <a:xfrm>
            <a:off x="4657725" y="857250"/>
            <a:ext cx="4143375" cy="41148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0" name="Text 12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Common Task Domains</a:t>
            </a:r>
            <a:endParaRPr lang="en-US" sz="13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371600"/>
            <a:ext cx="3800475" cy="2143125"/>
          </a:xfrm>
          <a:prstGeom prst="rect">
            <a:avLst/>
          </a:prstGeom>
        </p:spPr>
      </p:pic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3659386"/>
            <a:ext cx="144661" cy="12858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066733" y="3657600"/>
            <a:ext cx="12573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SLAM/Localization:</a:t>
            </a:r>
            <a:endParaRPr lang="en-US" sz="1013" dirty="0"/>
          </a:p>
        </p:txBody>
      </p:sp>
      <p:sp>
        <p:nvSpPr>
          <p:cNvPr id="24" name="Text 14"/>
          <p:cNvSpPr/>
          <p:nvPr/>
        </p:nvSpPr>
        <p:spPr>
          <a:xfrm>
            <a:off x="6252595" y="3657600"/>
            <a:ext cx="215836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Most prevalent task across datasets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3916561"/>
            <a:ext cx="128588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050659" y="3914775"/>
            <a:ext cx="113599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 Detection:</a:t>
            </a:r>
            <a:endParaRPr lang="en-US" sz="1013" dirty="0"/>
          </a:p>
        </p:txBody>
      </p:sp>
      <p:sp>
        <p:nvSpPr>
          <p:cNvPr id="27" name="Text 16"/>
          <p:cNvSpPr/>
          <p:nvPr/>
        </p:nvSpPr>
        <p:spPr>
          <a:xfrm>
            <a:off x="6115217" y="3914775"/>
            <a:ext cx="20655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Common in driving/urban datasets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4173736"/>
            <a:ext cx="128588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050659" y="4171950"/>
            <a:ext cx="13934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Trajectory Prediction:</a:t>
            </a:r>
            <a:endParaRPr lang="en-US" sz="1013" dirty="0"/>
          </a:p>
        </p:txBody>
      </p:sp>
      <p:sp>
        <p:nvSpPr>
          <p:cNvPr id="30" name="Text 18"/>
          <p:cNvSpPr/>
          <p:nvPr/>
        </p:nvSpPr>
        <p:spPr>
          <a:xfrm>
            <a:off x="6372644" y="4171950"/>
            <a:ext cx="23155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Growing focus in autonomous systems</a:t>
            </a:r>
            <a:endParaRPr lang="en-US" sz="1013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4430911"/>
            <a:ext cx="128588" cy="128588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050659" y="4429125"/>
            <a:ext cx="1571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Semantic Segmentation:</a:t>
            </a:r>
            <a:endParaRPr lang="en-US" sz="1013" dirty="0"/>
          </a:p>
        </p:txBody>
      </p:sp>
      <p:sp>
        <p:nvSpPr>
          <p:cNvPr id="33" name="Text 20"/>
          <p:cNvSpPr/>
          <p:nvPr/>
        </p:nvSpPr>
        <p:spPr>
          <a:xfrm>
            <a:off x="6551154" y="4429125"/>
            <a:ext cx="19584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Increasingly common annotation</a:t>
            </a:r>
            <a:endParaRPr lang="en-US" sz="1013" dirty="0"/>
          </a:p>
        </p:txBody>
      </p:sp>
      <p:sp>
        <p:nvSpPr>
          <p:cNvPr id="34" name="Shape 21"/>
          <p:cNvSpPr/>
          <p:nvPr/>
        </p:nvSpPr>
        <p:spPr>
          <a:xfrm>
            <a:off x="342900" y="5143500"/>
            <a:ext cx="8458200" cy="16573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5" name="Text 22"/>
          <p:cNvSpPr/>
          <p:nvPr/>
        </p:nvSpPr>
        <p:spPr>
          <a:xfrm>
            <a:off x="514350" y="531495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Cross-Dataset Patterns</a:t>
            </a:r>
            <a:endParaRPr lang="en-US" sz="1350" dirty="0"/>
          </a:p>
        </p:txBody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5688211"/>
            <a:ext cx="128588" cy="128588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735834" y="5686425"/>
            <a:ext cx="12856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Multi-Modal Fusion:</a:t>
            </a:r>
            <a:endParaRPr lang="en-US" sz="1013" dirty="0"/>
          </a:p>
        </p:txBody>
      </p:sp>
      <p:sp>
        <p:nvSpPr>
          <p:cNvPr id="38" name="Text 24"/>
          <p:cNvSpPr/>
          <p:nvPr/>
        </p:nvSpPr>
        <p:spPr>
          <a:xfrm>
            <a:off x="514350" y="5686425"/>
            <a:ext cx="37156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Increasing trend toward synchronized, calibrated multi-sensor setups</a:t>
            </a:r>
            <a:endParaRPr lang="en-US" sz="1013" dirty="0"/>
          </a:p>
        </p:txBody>
      </p:sp>
      <p:pic>
        <p:nvPicPr>
          <p:cNvPr id="3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350" y="6173986"/>
            <a:ext cx="112514" cy="128588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719761" y="6172200"/>
            <a:ext cx="13052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Temporal Coverage:</a:t>
            </a:r>
            <a:endParaRPr lang="en-US" sz="1013" dirty="0"/>
          </a:p>
        </p:txBody>
      </p:sp>
      <p:sp>
        <p:nvSpPr>
          <p:cNvPr id="41" name="Text 26"/>
          <p:cNvSpPr/>
          <p:nvPr/>
        </p:nvSpPr>
        <p:spPr>
          <a:xfrm>
            <a:off x="514350" y="6172200"/>
            <a:ext cx="387637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Growing emphasis on revisiting locations over time (hours to years)</a:t>
            </a:r>
            <a:endParaRPr lang="en-US" sz="1013" dirty="0"/>
          </a:p>
        </p:txBody>
      </p:sp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5688211"/>
            <a:ext cx="128588" cy="128588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4850634" y="5686425"/>
            <a:ext cx="14002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 Richness:</a:t>
            </a:r>
            <a:endParaRPr lang="en-US" sz="1013" dirty="0"/>
          </a:p>
        </p:txBody>
      </p:sp>
      <p:sp>
        <p:nvSpPr>
          <p:cNvPr id="44" name="Text 28"/>
          <p:cNvSpPr/>
          <p:nvPr/>
        </p:nvSpPr>
        <p:spPr>
          <a:xfrm>
            <a:off x="4629150" y="5686425"/>
            <a:ext cx="39443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Evolution from basic labels to multi-level semantic annotations</a:t>
            </a:r>
            <a:endParaRPr lang="en-US" sz="1013" dirty="0"/>
          </a:p>
        </p:txBody>
      </p:sp>
      <p:pic>
        <p:nvPicPr>
          <p:cNvPr id="4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9150" y="6173986"/>
            <a:ext cx="112514" cy="128588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4834561" y="6172200"/>
            <a:ext cx="11362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 Expansion:</a:t>
            </a:r>
            <a:endParaRPr lang="en-US" sz="1013" dirty="0"/>
          </a:p>
        </p:txBody>
      </p:sp>
      <p:sp>
        <p:nvSpPr>
          <p:cNvPr id="47" name="Text 30"/>
          <p:cNvSpPr/>
          <p:nvPr/>
        </p:nvSpPr>
        <p:spPr>
          <a:xfrm>
            <a:off x="4629150" y="6172200"/>
            <a:ext cx="359319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Datasets growing in size, duration, and environmental coverage</a:t>
            </a:r>
            <a:endParaRPr lang="en-US" sz="101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793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Synthesis: Identified Gaps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06466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Underrepresented Modalities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4766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Tactile/Haptic Sensing: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514350" y="1407319"/>
            <a:ext cx="34491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Almost entirely absent across datasets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864519"/>
            <a:ext cx="128588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5834" y="1900238"/>
            <a:ext cx="4784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Audio: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514350" y="1900238"/>
            <a:ext cx="34325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Only present in Waymo, underutilized for scene understanding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35743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2393156"/>
            <a:ext cx="11431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Thermal Imaging: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850427" y="2393156"/>
            <a:ext cx="240869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Rare despite utility in adverse conditions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650331"/>
            <a:ext cx="128588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5834" y="2686050"/>
            <a:ext cx="10434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Event Cameras: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514350" y="2686050"/>
            <a:ext cx="355189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Only in Zurich MAV, despite low-latency benefits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143250"/>
            <a:ext cx="192881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0128" y="3178969"/>
            <a:ext cx="9263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Force/Torque: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655034" y="3178969"/>
            <a:ext cx="26158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Missing despite importance for manipulation</a:t>
            </a:r>
            <a:endParaRPr lang="en-US" sz="1013" dirty="0"/>
          </a:p>
        </p:txBody>
      </p:sp>
      <p:sp>
        <p:nvSpPr>
          <p:cNvPr id="21" name="Shape 13"/>
          <p:cNvSpPr/>
          <p:nvPr/>
        </p:nvSpPr>
        <p:spPr>
          <a:xfrm>
            <a:off x="4657725" y="857250"/>
            <a:ext cx="4143375" cy="306466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2" name="Text 14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Missing Task Domains</a:t>
            </a:r>
            <a:endParaRPr lang="en-US" sz="135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371600"/>
            <a:ext cx="150019" cy="17145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72090" y="1407319"/>
            <a:ext cx="9071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Manipulation: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4829175" y="1407319"/>
            <a:ext cx="330147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Few datasets for grasping, dexterous manipulation</a:t>
            </a:r>
            <a:endParaRPr lang="en-US" sz="1013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864519"/>
            <a:ext cx="214313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136384" y="1900238"/>
            <a:ext cx="18571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Language-Action Grounding: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4829175" y="1900238"/>
            <a:ext cx="360823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pairing of natural language with robot actions</a:t>
            </a:r>
            <a:endParaRPr lang="en-US" sz="1013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357438"/>
            <a:ext cx="214313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136384" y="2393156"/>
            <a:ext cx="16572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Human-Robot Interaction: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4829175" y="2393156"/>
            <a:ext cx="36655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Minimal data on collaborative tasks</a:t>
            </a:r>
            <a:endParaRPr lang="en-US" sz="1013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2850356"/>
            <a:ext cx="150019" cy="17145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5072090" y="2886075"/>
            <a:ext cx="15434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Dynamic Environments:</a:t>
            </a:r>
            <a:endParaRPr lang="en-US" sz="1013" dirty="0"/>
          </a:p>
        </p:txBody>
      </p:sp>
      <p:sp>
        <p:nvSpPr>
          <p:cNvPr id="34" name="Text 22"/>
          <p:cNvSpPr/>
          <p:nvPr/>
        </p:nvSpPr>
        <p:spPr>
          <a:xfrm>
            <a:off x="4829175" y="2886075"/>
            <a:ext cx="3544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Most datasets feature static or slowly changing scenes</a:t>
            </a:r>
            <a:endParaRPr lang="en-US" sz="1013" dirty="0"/>
          </a:p>
        </p:txBody>
      </p:sp>
      <p:pic>
        <p:nvPicPr>
          <p:cNvPr id="3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3343275"/>
            <a:ext cx="171450" cy="17145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5093522" y="3378994"/>
            <a:ext cx="9505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Failure Cases:</a:t>
            </a:r>
            <a:endParaRPr lang="en-US" sz="1013" dirty="0"/>
          </a:p>
        </p:txBody>
      </p:sp>
      <p:sp>
        <p:nvSpPr>
          <p:cNvPr id="37" name="Text 24"/>
          <p:cNvSpPr/>
          <p:nvPr/>
        </p:nvSpPr>
        <p:spPr>
          <a:xfrm>
            <a:off x="4829175" y="3378994"/>
            <a:ext cx="36450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examples of robot failures or edge cases</a:t>
            </a:r>
            <a:endParaRPr lang="en-US" sz="1013" dirty="0"/>
          </a:p>
        </p:txBody>
      </p:sp>
      <p:sp>
        <p:nvSpPr>
          <p:cNvPr id="38" name="Shape 25"/>
          <p:cNvSpPr/>
          <p:nvPr/>
        </p:nvSpPr>
        <p:spPr>
          <a:xfrm>
            <a:off x="342900" y="4093369"/>
            <a:ext cx="8458200" cy="21431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9" name="Text 26"/>
          <p:cNvSpPr/>
          <p:nvPr/>
        </p:nvSpPr>
        <p:spPr>
          <a:xfrm>
            <a:off x="514350" y="4264819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Environmental &amp; Contextual Gaps</a:t>
            </a:r>
            <a:endParaRPr lang="en-US" sz="1350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4638080"/>
            <a:ext cx="128588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35834" y="4636294"/>
            <a:ext cx="116250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Extreme Weather:</a:t>
            </a:r>
            <a:endParaRPr lang="en-US" sz="1013" dirty="0"/>
          </a:p>
        </p:txBody>
      </p:sp>
      <p:sp>
        <p:nvSpPr>
          <p:cNvPr id="42" name="Text 28"/>
          <p:cNvSpPr/>
          <p:nvPr/>
        </p:nvSpPr>
        <p:spPr>
          <a:xfrm>
            <a:off x="514350" y="4636294"/>
            <a:ext cx="36855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data in snow, heavy rain, fog, or extreme temperatures</a:t>
            </a:r>
            <a:endParaRPr lang="en-US" sz="1013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350" y="5123855"/>
            <a:ext cx="128588" cy="128588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735834" y="5122069"/>
            <a:ext cx="14355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Low-Light Conditions: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514350" y="5122069"/>
            <a:ext cx="37155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Underrepresentation of nighttime or poorly lit environments</a:t>
            </a:r>
            <a:endParaRPr lang="en-US" sz="1013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50" y="5609630"/>
            <a:ext cx="128588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735834" y="5607844"/>
            <a:ext cx="14077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Geographic Diversity: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514350" y="5607844"/>
            <a:ext cx="39735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Concentration in North America, Europe, limited Global South</a:t>
            </a:r>
            <a:endParaRPr lang="en-US" sz="1013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9150" y="4638080"/>
            <a:ext cx="144661" cy="128588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4866708" y="4636294"/>
            <a:ext cx="12359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Industrial Settings: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629150" y="4636294"/>
            <a:ext cx="40609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Few datasets in manufacturing, warehousing contexts</a:t>
            </a:r>
            <a:endParaRPr lang="en-US" sz="1013" dirty="0"/>
          </a:p>
        </p:txBody>
      </p:sp>
      <p:pic>
        <p:nvPicPr>
          <p:cNvPr id="5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9150" y="5123855"/>
            <a:ext cx="144661" cy="128588"/>
          </a:xfrm>
          <a:prstGeom prst="rect">
            <a:avLst/>
          </a:prstGeom>
        </p:spPr>
      </p:pic>
      <p:sp>
        <p:nvSpPr>
          <p:cNvPr id="53" name="Text 35"/>
          <p:cNvSpPr/>
          <p:nvPr/>
        </p:nvSpPr>
        <p:spPr>
          <a:xfrm>
            <a:off x="4866708" y="5122069"/>
            <a:ext cx="15862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Domestic Environments:</a:t>
            </a:r>
            <a:endParaRPr lang="en-US" sz="1013" dirty="0"/>
          </a:p>
        </p:txBody>
      </p:sp>
      <p:sp>
        <p:nvSpPr>
          <p:cNvPr id="54" name="Text 36"/>
          <p:cNvSpPr/>
          <p:nvPr/>
        </p:nvSpPr>
        <p:spPr>
          <a:xfrm>
            <a:off x="4629150" y="5122069"/>
            <a:ext cx="37965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data in home settings with natural clutter</a:t>
            </a:r>
            <a:endParaRPr lang="en-US" sz="1013" dirty="0"/>
          </a:p>
        </p:txBody>
      </p:sp>
      <p:pic>
        <p:nvPicPr>
          <p:cNvPr id="55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5609630"/>
            <a:ext cx="128588" cy="128588"/>
          </a:xfrm>
          <a:prstGeom prst="rect">
            <a:avLst/>
          </a:prstGeom>
        </p:spPr>
      </p:pic>
      <p:sp>
        <p:nvSpPr>
          <p:cNvPr id="56" name="Text 37"/>
          <p:cNvSpPr/>
          <p:nvPr/>
        </p:nvSpPr>
        <p:spPr>
          <a:xfrm>
            <a:off x="4850634" y="5607844"/>
            <a:ext cx="13836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Unstructured Terrain:</a:t>
            </a:r>
            <a:endParaRPr lang="en-US" sz="1013" dirty="0"/>
          </a:p>
        </p:txBody>
      </p:sp>
      <p:sp>
        <p:nvSpPr>
          <p:cNvPr id="57" name="Text 38"/>
          <p:cNvSpPr/>
          <p:nvPr/>
        </p:nvSpPr>
        <p:spPr>
          <a:xfrm>
            <a:off x="4629150" y="5607844"/>
            <a:ext cx="34684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Underrepresentation of off-road, wilderness environments</a:t>
            </a:r>
            <a:endParaRPr lang="en-US" sz="1013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86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Synthesis: Repurposing Opportunities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25717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Cross-Dataset Fusion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7073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Multi-Modal Enhancement: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514350" y="1407319"/>
            <a:ext cx="32038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Combine KITTI's rich annotations with nuScenes' radar data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864519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0128" y="1900238"/>
            <a:ext cx="13575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Cross-Domain Maps: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514350" y="1900238"/>
            <a:ext cx="37639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Merge Waymo's semantic maps with Ford Campus' long-term data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357438"/>
            <a:ext cx="214313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1559" y="2393156"/>
            <a:ext cx="13909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Weather Robustness: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514350" y="2393156"/>
            <a:ext cx="367791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Combine datasets across weather conditions for invariant feature learning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850356"/>
            <a:ext cx="214313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21559" y="2886075"/>
            <a:ext cx="117899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 Transfer: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514350" y="2886075"/>
            <a:ext cx="38662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Apply underwater sensing principles from ACFR to aerial datasets</a:t>
            </a:r>
            <a:endParaRPr lang="en-US" sz="1013" dirty="0"/>
          </a:p>
        </p:txBody>
      </p:sp>
      <p:sp>
        <p:nvSpPr>
          <p:cNvPr id="18" name="Shape 11"/>
          <p:cNvSpPr/>
          <p:nvPr/>
        </p:nvSpPr>
        <p:spPr>
          <a:xfrm>
            <a:off x="4657725" y="857250"/>
            <a:ext cx="4143375" cy="25717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Task-Specific Filtering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371600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093522" y="1407319"/>
            <a:ext cx="11761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Long-Term SLAM:</a:t>
            </a:r>
            <a:endParaRPr lang="en-US" sz="1013" dirty="0"/>
          </a:p>
        </p:txBody>
      </p:sp>
      <p:sp>
        <p:nvSpPr>
          <p:cNvPr id="22" name="Text 14"/>
          <p:cNvSpPr/>
          <p:nvPr/>
        </p:nvSpPr>
        <p:spPr>
          <a:xfrm>
            <a:off x="4829175" y="1407319"/>
            <a:ext cx="35271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Extract revisited locations from Ford Campus and MIT Stata Center</a:t>
            </a:r>
            <a:endParaRPr lang="en-US" sz="1013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864519"/>
            <a:ext cx="171450" cy="17145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93522" y="1900238"/>
            <a:ext cx="12550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Multi-View Objects: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4829175" y="1900238"/>
            <a:ext cx="38633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object-centric subsets from KITTI and Waymo</a:t>
            </a:r>
            <a:endParaRPr lang="en-US" sz="1013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2357438"/>
            <a:ext cx="214313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136384" y="2393156"/>
            <a:ext cx="14122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Challenging Visibility: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4829175" y="2393156"/>
            <a:ext cx="34560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Extract low-light, rain, or glare sequences</a:t>
            </a:r>
            <a:endParaRPr lang="en-US" sz="1013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850356"/>
            <a:ext cx="171450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093522" y="2886075"/>
            <a:ext cx="141245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Terrain Classification: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4829175" y="2886075"/>
            <a:ext cx="384219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Extract ground surfaces from multiple datasets</a:t>
            </a:r>
            <a:endParaRPr lang="en-US" sz="1013" dirty="0"/>
          </a:p>
        </p:txBody>
      </p:sp>
      <p:sp>
        <p:nvSpPr>
          <p:cNvPr id="32" name="Shape 21"/>
          <p:cNvSpPr/>
          <p:nvPr/>
        </p:nvSpPr>
        <p:spPr>
          <a:xfrm>
            <a:off x="342900" y="3600450"/>
            <a:ext cx="8458200" cy="21431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514350" y="37719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Novel Dataset Creation Opportunities</a:t>
            </a:r>
            <a:endParaRPr lang="en-US" sz="1350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145161"/>
            <a:ext cx="160734" cy="128588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67981" y="4143375"/>
            <a:ext cx="207171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Language-Grounded Navigation:</a:t>
            </a:r>
            <a:endParaRPr lang="en-US" sz="1013" dirty="0"/>
          </a:p>
        </p:txBody>
      </p:sp>
      <p:sp>
        <p:nvSpPr>
          <p:cNvPr id="36" name="Text 24"/>
          <p:cNvSpPr/>
          <p:nvPr/>
        </p:nvSpPr>
        <p:spPr>
          <a:xfrm>
            <a:off x="514350" y="4143375"/>
            <a:ext cx="3876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Pair robot-instructions with visual navigation from KITTI/nuScenes</a:t>
            </a:r>
            <a:endParaRPr lang="en-US" sz="1013" dirty="0"/>
          </a:p>
        </p:txBody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630936"/>
            <a:ext cx="128588" cy="128588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735834" y="4629150"/>
            <a:ext cx="14316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Tactile-Visual Dataset:</a:t>
            </a:r>
            <a:endParaRPr lang="en-US" sz="1013" dirty="0"/>
          </a:p>
        </p:txBody>
      </p:sp>
      <p:sp>
        <p:nvSpPr>
          <p:cNvPr id="39" name="Text 26"/>
          <p:cNvSpPr/>
          <p:nvPr/>
        </p:nvSpPr>
        <p:spPr>
          <a:xfrm>
            <a:off x="514350" y="4629150"/>
            <a:ext cx="3825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force/tactile sensing to RGB-D 7-Scenes for manipulation</a:t>
            </a:r>
            <a:endParaRPr lang="en-US" sz="1013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5116711"/>
            <a:ext cx="96441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03687" y="5114925"/>
            <a:ext cx="18360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Audio-Enhanced Perception:</a:t>
            </a:r>
            <a:endParaRPr lang="en-US" sz="1013" dirty="0"/>
          </a:p>
        </p:txBody>
      </p:sp>
      <p:sp>
        <p:nvSpPr>
          <p:cNvPr id="42" name="Text 28"/>
          <p:cNvSpPr/>
          <p:nvPr/>
        </p:nvSpPr>
        <p:spPr>
          <a:xfrm>
            <a:off x="514350" y="5114925"/>
            <a:ext cx="3826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Augment existing datasets with spatial audio</a:t>
            </a:r>
            <a:endParaRPr lang="en-US" sz="1013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150" y="4145161"/>
            <a:ext cx="160734" cy="128588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882781" y="4143375"/>
            <a:ext cx="182860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Human-Robot Collaboration: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4629150" y="4143375"/>
            <a:ext cx="40408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human activity annotations to indoor datasets</a:t>
            </a:r>
            <a:endParaRPr lang="en-US" sz="1013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4630936"/>
            <a:ext cx="128588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850634" y="4629150"/>
            <a:ext cx="135067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Failure Case Library: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4629150" y="4629150"/>
            <a:ext cx="378802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Curate challenging edge cases across datasets</a:t>
            </a:r>
            <a:endParaRPr lang="en-US" sz="1013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9150" y="5116711"/>
            <a:ext cx="144661" cy="128588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4866708" y="5114925"/>
            <a:ext cx="15125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Industrial Task Dataset: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629150" y="5114925"/>
            <a:ext cx="404439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Apply RGB-D 7-Scenes methodology to industrial settings</a:t>
            </a:r>
            <a:endParaRPr lang="en-US" sz="101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Exploring Robot Instructions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7433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Overview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01961"/>
            <a:ext cx="11251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9761" y="1400175"/>
            <a:ext cx="55020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Source: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198531" y="1400175"/>
            <a:ext cx="25085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milistu/robot-instructions on Hugging Face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87711"/>
            <a:ext cx="144661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1908" y="1685925"/>
            <a:ext cx="37155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Size: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052029" y="1685925"/>
            <a:ext cx="23801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887 training samples, test split available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73461"/>
            <a:ext cx="160734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7981" y="1971675"/>
            <a:ext cx="5500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Format: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246612" y="1971675"/>
            <a:ext cx="30523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Natural language input → Robot function call output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9211"/>
            <a:ext cx="160734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7981" y="2257425"/>
            <a:ext cx="4929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Focus: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189490" y="2257425"/>
            <a:ext cx="252322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Mapping language instructions to API calls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Structure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514350" y="2943225"/>
            <a:ext cx="3800475" cy="731453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0" name="Text 13"/>
          <p:cNvSpPr/>
          <p:nvPr/>
        </p:nvSpPr>
        <p:spPr>
          <a:xfrm>
            <a:off x="571500" y="3000375"/>
            <a:ext cx="3757613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Input: "Move joint 3 to 90 degrees"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Output: [{"function": "move_joint", 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"kwargs": {"joint": [2], 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"angle": [1.5707963267948966]}}]</a:t>
            </a:r>
            <a:endParaRPr lang="en-US" sz="810" dirty="0"/>
          </a:p>
        </p:txBody>
      </p:sp>
      <p:sp>
        <p:nvSpPr>
          <p:cNvPr id="21" name="Text 14"/>
          <p:cNvSpPr/>
          <p:nvPr/>
        </p:nvSpPr>
        <p:spPr>
          <a:xfrm>
            <a:off x="514350" y="3788978"/>
            <a:ext cx="38719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Each sample maps a natural language instruction to one or more function calls with appropriate parameters.</a:t>
            </a:r>
            <a:endParaRPr lang="en-US" sz="1013" dirty="0"/>
          </a:p>
        </p:txBody>
      </p:sp>
      <p:sp>
        <p:nvSpPr>
          <p:cNvPr id="22" name="Shape 15"/>
          <p:cNvSpPr/>
          <p:nvPr/>
        </p:nvSpPr>
        <p:spPr>
          <a:xfrm>
            <a:off x="4657725" y="857250"/>
            <a:ext cx="4143375" cy="37433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Instruction Types</a:t>
            </a:r>
            <a:endParaRPr lang="en-US" sz="135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401961"/>
            <a:ext cx="128588" cy="12858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050659" y="1400175"/>
            <a:ext cx="12715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Motion Commands:</a:t>
            </a:r>
            <a:endParaRPr lang="en-US" sz="1013" dirty="0"/>
          </a:p>
        </p:txBody>
      </p:sp>
      <p:sp>
        <p:nvSpPr>
          <p:cNvPr id="26" name="Text 18"/>
          <p:cNvSpPr/>
          <p:nvPr/>
        </p:nvSpPr>
        <p:spPr>
          <a:xfrm>
            <a:off x="6250725" y="1400175"/>
            <a:ext cx="18179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rotation, TCP positioning</a:t>
            </a:r>
            <a:endParaRPr lang="en-US" sz="1013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050659" y="1685925"/>
            <a:ext cx="9433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 Queries:</a:t>
            </a:r>
            <a:endParaRPr lang="en-US" sz="1013" dirty="0"/>
          </a:p>
        </p:txBody>
      </p:sp>
      <p:sp>
        <p:nvSpPr>
          <p:cNvPr id="29" name="Text 20"/>
          <p:cNvSpPr/>
          <p:nvPr/>
        </p:nvSpPr>
        <p:spPr>
          <a:xfrm>
            <a:off x="5922532" y="1685925"/>
            <a:ext cx="15891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values, TCP position</a:t>
            </a:r>
            <a:endParaRPr lang="en-US" sz="1013" dirty="0"/>
          </a:p>
        </p:txBody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050659" y="1971675"/>
            <a:ext cx="15643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Compound Instructions:</a:t>
            </a:r>
            <a:endParaRPr lang="en-US" sz="1013" dirty="0"/>
          </a:p>
        </p:txBody>
      </p:sp>
      <p:sp>
        <p:nvSpPr>
          <p:cNvPr id="32" name="Text 22"/>
          <p:cNvSpPr/>
          <p:nvPr/>
        </p:nvSpPr>
        <p:spPr>
          <a:xfrm>
            <a:off x="6543563" y="1971675"/>
            <a:ext cx="172262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actions in sequence</a:t>
            </a:r>
            <a:endParaRPr lang="en-US" sz="1013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259211"/>
            <a:ext cx="160734" cy="12858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5082806" y="2257425"/>
            <a:ext cx="13148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Phrasing Variations:</a:t>
            </a:r>
            <a:endParaRPr lang="en-US" sz="1013" dirty="0"/>
          </a:p>
        </p:txBody>
      </p:sp>
      <p:sp>
        <p:nvSpPr>
          <p:cNvPr id="35" name="Text 24"/>
          <p:cNvSpPr/>
          <p:nvPr/>
        </p:nvSpPr>
        <p:spPr>
          <a:xfrm>
            <a:off x="6326181" y="2257425"/>
            <a:ext cx="22561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Different ways to request same action</a:t>
            </a:r>
            <a:endParaRPr lang="en-US" sz="1013" dirty="0"/>
          </a:p>
        </p:txBody>
      </p:sp>
      <p:sp>
        <p:nvSpPr>
          <p:cNvPr id="36" name="Text 25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Instruction Diversity</a:t>
            </a:r>
            <a:endParaRPr lang="en-US" sz="1350" dirty="0"/>
          </a:p>
        </p:txBody>
      </p:sp>
      <p:sp>
        <p:nvSpPr>
          <p:cNvPr id="37" name="Shape 26"/>
          <p:cNvSpPr/>
          <p:nvPr/>
        </p:nvSpPr>
        <p:spPr>
          <a:xfrm>
            <a:off x="4829175" y="2943225"/>
            <a:ext cx="3800475" cy="28575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8" name="Text 27"/>
          <p:cNvSpPr/>
          <p:nvPr/>
        </p:nvSpPr>
        <p:spPr>
          <a:xfrm>
            <a:off x="4886325" y="3000375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joint 5 for 180 degrees"</a:t>
            </a:r>
            <a:endParaRPr lang="en-US" sz="900" dirty="0"/>
          </a:p>
        </p:txBody>
      </p:sp>
      <p:sp>
        <p:nvSpPr>
          <p:cNvPr id="39" name="Shape 28"/>
          <p:cNvSpPr/>
          <p:nvPr/>
        </p:nvSpPr>
        <p:spPr>
          <a:xfrm>
            <a:off x="4829175" y="3286125"/>
            <a:ext cx="3800475" cy="28575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0" name="Text 29"/>
          <p:cNvSpPr/>
          <p:nvPr/>
        </p:nvSpPr>
        <p:spPr>
          <a:xfrm>
            <a:off x="4886325" y="3343275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the robot TCP to position (0.05, -0.03, 0) meters"</a:t>
            </a:r>
            <a:endParaRPr lang="en-US" sz="900" dirty="0"/>
          </a:p>
        </p:txBody>
      </p:sp>
      <p:sp>
        <p:nvSpPr>
          <p:cNvPr id="41" name="Shape 30"/>
          <p:cNvSpPr/>
          <p:nvPr/>
        </p:nvSpPr>
        <p:spPr>
          <a:xfrm>
            <a:off x="4829175" y="3629025"/>
            <a:ext cx="3800475" cy="28575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2" name="Text 31"/>
          <p:cNvSpPr/>
          <p:nvPr/>
        </p:nvSpPr>
        <p:spPr>
          <a:xfrm>
            <a:off x="4886325" y="3686175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"Please provide me with the status of all robot joints"</a:t>
            </a:r>
            <a:endParaRPr lang="en-US" sz="900" dirty="0"/>
          </a:p>
        </p:txBody>
      </p:sp>
      <p:sp>
        <p:nvSpPr>
          <p:cNvPr id="43" name="Shape 32"/>
          <p:cNvSpPr/>
          <p:nvPr/>
        </p:nvSpPr>
        <p:spPr>
          <a:xfrm>
            <a:off x="4829175" y="3971925"/>
            <a:ext cx="3800475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4" name="Text 33"/>
          <p:cNvSpPr/>
          <p:nvPr/>
        </p:nvSpPr>
        <p:spPr>
          <a:xfrm>
            <a:off x="4886325" y="4029075"/>
            <a:ext cx="37576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robot base for 90 degrees and move TCP along y-axis for 100 cm"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 Instructions: Language &amp; Functions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45434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Natural Language Variety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01961"/>
            <a:ext cx="16073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7981" y="1400175"/>
            <a:ext cx="14934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Imperative Commands: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2189978" y="1400175"/>
            <a:ext cx="17138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joint 3 to 90 degrees"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87711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5834" y="1685925"/>
            <a:ext cx="16577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Conversational Requests: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514350" y="1685925"/>
            <a:ext cx="35045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"Please provide me with the status of all robot joints"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73486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5834" y="2171700"/>
            <a:ext cx="1271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Specifications: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514350" y="2171700"/>
            <a:ext cx="36378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"meters", "degrees", "radians", "mm", "cm"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659261"/>
            <a:ext cx="144661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1908" y="2657475"/>
            <a:ext cx="15643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Compound Instructions: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2244812" y="2657475"/>
            <a:ext cx="17828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base and move TCP"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300037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Function Distribution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343275"/>
            <a:ext cx="3800475" cy="142875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14350" y="4829175"/>
            <a:ext cx="38719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Based on ~30 sample analysis, showing predominance of motion and state query functions.</a:t>
            </a:r>
            <a:endParaRPr lang="en-US" sz="1013" dirty="0"/>
          </a:p>
        </p:txBody>
      </p:sp>
      <p:sp>
        <p:nvSpPr>
          <p:cNvPr id="21" name="Shape 13"/>
          <p:cNvSpPr/>
          <p:nvPr/>
        </p:nvSpPr>
        <p:spPr>
          <a:xfrm>
            <a:off x="4657725" y="857250"/>
            <a:ext cx="4143375" cy="45434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2" name="Text 14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Function Mapping</a:t>
            </a:r>
            <a:endParaRPr lang="en-US" sz="1350" dirty="0"/>
          </a:p>
        </p:txBody>
      </p:sp>
      <p:sp>
        <p:nvSpPr>
          <p:cNvPr id="23" name="Shape 15"/>
          <p:cNvSpPr/>
          <p:nvPr/>
        </p:nvSpPr>
        <p:spPr>
          <a:xfrm>
            <a:off x="4829175" y="1371600"/>
            <a:ext cx="3800475" cy="28575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4" name="Text 16"/>
          <p:cNvSpPr/>
          <p:nvPr/>
        </p:nvSpPr>
        <p:spPr>
          <a:xfrm>
            <a:off x="4829175" y="1371600"/>
            <a:ext cx="1100193" cy="285750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Function</a:t>
            </a:r>
            <a:endParaRPr lang="en-US" sz="900" dirty="0"/>
          </a:p>
        </p:txBody>
      </p:sp>
      <p:sp>
        <p:nvSpPr>
          <p:cNvPr id="25" name="Text 17"/>
          <p:cNvSpPr/>
          <p:nvPr/>
        </p:nvSpPr>
        <p:spPr>
          <a:xfrm>
            <a:off x="5857931" y="1371600"/>
            <a:ext cx="1323324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Purpose</a:t>
            </a:r>
            <a:endParaRPr lang="en-US" sz="900" dirty="0"/>
          </a:p>
        </p:txBody>
      </p:sp>
      <p:sp>
        <p:nvSpPr>
          <p:cNvPr id="26" name="Text 18"/>
          <p:cNvSpPr/>
          <p:nvPr/>
        </p:nvSpPr>
        <p:spPr>
          <a:xfrm>
            <a:off x="7109817" y="1371600"/>
            <a:ext cx="1591270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Arguments</a:t>
            </a:r>
            <a:endParaRPr lang="en-US" sz="900" dirty="0"/>
          </a:p>
        </p:txBody>
      </p:sp>
      <p:sp>
        <p:nvSpPr>
          <p:cNvPr id="27" name="Text 19"/>
          <p:cNvSpPr/>
          <p:nvPr/>
        </p:nvSpPr>
        <p:spPr>
          <a:xfrm>
            <a:off x="4829175" y="1657350"/>
            <a:ext cx="1100193" cy="289322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get_joint_values</a:t>
            </a:r>
            <a:endParaRPr lang="en-US" sz="900" dirty="0"/>
          </a:p>
        </p:txBody>
      </p:sp>
      <p:sp>
        <p:nvSpPr>
          <p:cNvPr id="28" name="Text 20"/>
          <p:cNvSpPr/>
          <p:nvPr/>
        </p:nvSpPr>
        <p:spPr>
          <a:xfrm>
            <a:off x="5857931" y="1657350"/>
            <a:ext cx="1323324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Retrieve joint angles</a:t>
            </a:r>
            <a:endParaRPr lang="en-US" sz="900" dirty="0"/>
          </a:p>
        </p:txBody>
      </p:sp>
      <p:sp>
        <p:nvSpPr>
          <p:cNvPr id="29" name="Text 21"/>
          <p:cNvSpPr/>
          <p:nvPr/>
        </p:nvSpPr>
        <p:spPr>
          <a:xfrm>
            <a:off x="7109817" y="1657350"/>
            <a:ext cx="1591270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None (empty kwargs)</a:t>
            </a:r>
            <a:endParaRPr lang="en-US" sz="900" dirty="0"/>
          </a:p>
        </p:txBody>
      </p:sp>
      <p:sp>
        <p:nvSpPr>
          <p:cNvPr id="30" name="Text 22"/>
          <p:cNvSpPr/>
          <p:nvPr/>
        </p:nvSpPr>
        <p:spPr>
          <a:xfrm>
            <a:off x="4829175" y="1946672"/>
            <a:ext cx="1100193" cy="464344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move_joint</a:t>
            </a:r>
            <a:endParaRPr lang="en-US" sz="900" dirty="0"/>
          </a:p>
        </p:txBody>
      </p:sp>
      <p:sp>
        <p:nvSpPr>
          <p:cNvPr id="31" name="Text 23"/>
          <p:cNvSpPr/>
          <p:nvPr/>
        </p:nvSpPr>
        <p:spPr>
          <a:xfrm>
            <a:off x="5857931" y="1946672"/>
            <a:ext cx="1323324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Rotate specific joint(s)</a:t>
            </a:r>
            <a:endParaRPr lang="en-US" sz="900" dirty="0"/>
          </a:p>
        </p:txBody>
      </p:sp>
      <p:sp>
        <p:nvSpPr>
          <p:cNvPr id="32" name="Text 24"/>
          <p:cNvSpPr/>
          <p:nvPr/>
        </p:nvSpPr>
        <p:spPr>
          <a:xfrm>
            <a:off x="7109817" y="1946672"/>
            <a:ext cx="1591270" cy="46434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joint: [indices], angle: [radians]</a:t>
            </a:r>
            <a:endParaRPr lang="en-US" sz="900" dirty="0"/>
          </a:p>
        </p:txBody>
      </p:sp>
      <p:sp>
        <p:nvSpPr>
          <p:cNvPr id="33" name="Text 25"/>
          <p:cNvSpPr/>
          <p:nvPr/>
        </p:nvSpPr>
        <p:spPr>
          <a:xfrm>
            <a:off x="4829175" y="2411016"/>
            <a:ext cx="1100193" cy="292894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move_tcp</a:t>
            </a:r>
            <a:endParaRPr lang="en-US" sz="900" dirty="0"/>
          </a:p>
        </p:txBody>
      </p:sp>
      <p:sp>
        <p:nvSpPr>
          <p:cNvPr id="34" name="Text 26"/>
          <p:cNvSpPr/>
          <p:nvPr/>
        </p:nvSpPr>
        <p:spPr>
          <a:xfrm>
            <a:off x="5857931" y="2411016"/>
            <a:ext cx="1323324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Position end-effector</a:t>
            </a:r>
            <a:endParaRPr lang="en-US" sz="900" dirty="0"/>
          </a:p>
        </p:txBody>
      </p:sp>
      <p:sp>
        <p:nvSpPr>
          <p:cNvPr id="35" name="Text 27"/>
          <p:cNvSpPr/>
          <p:nvPr/>
        </p:nvSpPr>
        <p:spPr>
          <a:xfrm>
            <a:off x="7109817" y="2411016"/>
            <a:ext cx="1591270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x, y, z: millimeters</a:t>
            </a:r>
            <a:endParaRPr lang="en-US" sz="900" dirty="0"/>
          </a:p>
        </p:txBody>
      </p:sp>
      <p:sp>
        <p:nvSpPr>
          <p:cNvPr id="36" name="Text 28"/>
          <p:cNvSpPr/>
          <p:nvPr/>
        </p:nvSpPr>
        <p:spPr>
          <a:xfrm>
            <a:off x="4829175" y="2703909"/>
            <a:ext cx="1100193" cy="460772"/>
          </a:xfrm>
          <a:prstGeom prst="rect">
            <a:avLst/>
          </a:prstGeom>
          <a:noFill/>
          <a:ln/>
        </p:spPr>
        <p:txBody>
          <a:bodyPr wrap="non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get_tcp_position</a:t>
            </a:r>
            <a:endParaRPr lang="en-US" sz="900" dirty="0"/>
          </a:p>
        </p:txBody>
      </p:sp>
      <p:sp>
        <p:nvSpPr>
          <p:cNvPr id="37" name="Text 29"/>
          <p:cNvSpPr/>
          <p:nvPr/>
        </p:nvSpPr>
        <p:spPr>
          <a:xfrm>
            <a:off x="5857931" y="2703909"/>
            <a:ext cx="1323324" cy="46077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end-effector position</a:t>
            </a:r>
            <a:endParaRPr lang="en-US" sz="900" dirty="0"/>
          </a:p>
        </p:txBody>
      </p:sp>
      <p:sp>
        <p:nvSpPr>
          <p:cNvPr id="38" name="Text 30"/>
          <p:cNvSpPr/>
          <p:nvPr/>
        </p:nvSpPr>
        <p:spPr>
          <a:xfrm>
            <a:off x="7109817" y="2703909"/>
            <a:ext cx="1591270" cy="46077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None (empty kwargs)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342900" y="5572125"/>
            <a:ext cx="8458200" cy="23145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0" name="Text 32"/>
          <p:cNvSpPr/>
          <p:nvPr/>
        </p:nvSpPr>
        <p:spPr>
          <a:xfrm>
            <a:off x="514350" y="574357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Language-to-Function Examples</a:t>
            </a:r>
            <a:endParaRPr lang="en-US" sz="1350" dirty="0"/>
          </a:p>
        </p:txBody>
      </p:sp>
      <p:sp>
        <p:nvSpPr>
          <p:cNvPr id="41" name="Shape 33"/>
          <p:cNvSpPr/>
          <p:nvPr/>
        </p:nvSpPr>
        <p:spPr>
          <a:xfrm>
            <a:off x="514350" y="6086475"/>
            <a:ext cx="4000500" cy="71437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2" name="Text 34"/>
          <p:cNvSpPr/>
          <p:nvPr/>
        </p:nvSpPr>
        <p:spPr>
          <a:xfrm>
            <a:off x="571500" y="6143625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joint 5 for 180 degrees"</a:t>
            </a:r>
            <a:endParaRPr lang="en-US" sz="900" dirty="0"/>
          </a:p>
        </p:txBody>
      </p:sp>
      <p:sp>
        <p:nvSpPr>
          <p:cNvPr id="43" name="Shape 35"/>
          <p:cNvSpPr/>
          <p:nvPr/>
        </p:nvSpPr>
        <p:spPr>
          <a:xfrm>
            <a:off x="571500" y="6343650"/>
            <a:ext cx="3886200" cy="4000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4" name="Text 36"/>
          <p:cNvSpPr/>
          <p:nvPr/>
        </p:nvSpPr>
        <p:spPr>
          <a:xfrm>
            <a:off x="571500" y="6343650"/>
            <a:ext cx="3957638" cy="4000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[{"function": "move_joint", "kwargs": {"joint": [4], "angle": [3.14159...]}}]</a:t>
            </a:r>
            <a:endParaRPr lang="en-US" sz="810" dirty="0"/>
          </a:p>
        </p:txBody>
      </p:sp>
      <p:sp>
        <p:nvSpPr>
          <p:cNvPr id="45" name="Shape 37"/>
          <p:cNvSpPr/>
          <p:nvPr/>
        </p:nvSpPr>
        <p:spPr>
          <a:xfrm>
            <a:off x="514350" y="6858000"/>
            <a:ext cx="4000500" cy="5715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6" name="Text 38"/>
          <p:cNvSpPr/>
          <p:nvPr/>
        </p:nvSpPr>
        <p:spPr>
          <a:xfrm>
            <a:off x="571500" y="6915150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"Give me robot joints info"</a:t>
            </a:r>
            <a:endParaRPr lang="en-US" sz="900" dirty="0"/>
          </a:p>
        </p:txBody>
      </p:sp>
      <p:sp>
        <p:nvSpPr>
          <p:cNvPr id="47" name="Shape 39"/>
          <p:cNvSpPr/>
          <p:nvPr/>
        </p:nvSpPr>
        <p:spPr>
          <a:xfrm>
            <a:off x="571500" y="7115175"/>
            <a:ext cx="3886200" cy="257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48" name="Text 40"/>
          <p:cNvSpPr/>
          <p:nvPr/>
        </p:nvSpPr>
        <p:spPr>
          <a:xfrm>
            <a:off x="571500" y="7115175"/>
            <a:ext cx="3957638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[{"function": "get_joint_values", "kwargs": {}}]</a:t>
            </a:r>
            <a:endParaRPr lang="en-US" sz="810" dirty="0"/>
          </a:p>
        </p:txBody>
      </p:sp>
      <p:sp>
        <p:nvSpPr>
          <p:cNvPr id="49" name="Shape 41"/>
          <p:cNvSpPr/>
          <p:nvPr/>
        </p:nvSpPr>
        <p:spPr>
          <a:xfrm>
            <a:off x="4629150" y="6086475"/>
            <a:ext cx="4000500" cy="71437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0" name="Text 42"/>
          <p:cNvSpPr/>
          <p:nvPr/>
        </p:nvSpPr>
        <p:spPr>
          <a:xfrm>
            <a:off x="4686300" y="6143625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the robot TCP to position (0.05, -0.03, 0) meters"</a:t>
            </a:r>
            <a:endParaRPr lang="en-US" sz="900" dirty="0"/>
          </a:p>
        </p:txBody>
      </p:sp>
      <p:sp>
        <p:nvSpPr>
          <p:cNvPr id="51" name="Shape 43"/>
          <p:cNvSpPr/>
          <p:nvPr/>
        </p:nvSpPr>
        <p:spPr>
          <a:xfrm>
            <a:off x="4686300" y="6343650"/>
            <a:ext cx="3886200" cy="4000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2" name="Text 44"/>
          <p:cNvSpPr/>
          <p:nvPr/>
        </p:nvSpPr>
        <p:spPr>
          <a:xfrm>
            <a:off x="4686300" y="6343650"/>
            <a:ext cx="3957638" cy="4000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[{"function": "move_tcp", "kwargs": {"x": 50.0, "y": -30.0, "z": 0.0}}]</a:t>
            </a:r>
            <a:endParaRPr lang="en-US" sz="810" dirty="0"/>
          </a:p>
        </p:txBody>
      </p:sp>
      <p:sp>
        <p:nvSpPr>
          <p:cNvPr id="53" name="Shape 45"/>
          <p:cNvSpPr/>
          <p:nvPr/>
        </p:nvSpPr>
        <p:spPr>
          <a:xfrm>
            <a:off x="4629150" y="6858000"/>
            <a:ext cx="4000500" cy="85725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4" name="Text 46"/>
          <p:cNvSpPr/>
          <p:nvPr/>
        </p:nvSpPr>
        <p:spPr>
          <a:xfrm>
            <a:off x="4686300" y="6915150"/>
            <a:ext cx="39576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robot base for 90° and move TCP along y-axis for 100 cm"</a:t>
            </a:r>
            <a:endParaRPr lang="en-US" sz="900" dirty="0"/>
          </a:p>
        </p:txBody>
      </p:sp>
      <p:sp>
        <p:nvSpPr>
          <p:cNvPr id="55" name="Shape 47"/>
          <p:cNvSpPr/>
          <p:nvPr/>
        </p:nvSpPr>
        <p:spPr>
          <a:xfrm>
            <a:off x="4686300" y="7115175"/>
            <a:ext cx="3886200" cy="54292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6" name="Text 48"/>
          <p:cNvSpPr/>
          <p:nvPr/>
        </p:nvSpPr>
        <p:spPr>
          <a:xfrm>
            <a:off x="4686300" y="7115175"/>
            <a:ext cx="3957638" cy="54292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[{"function": "move_joint", "kwargs": {"joint": [0], "angle": [1.5707...]}}, {"function": "move_tcp", "kwargs": {"y": 1000.0}}]</a:t>
            </a:r>
            <a:endParaRPr lang="en-US" sz="8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72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 Instructions: Arguments &amp; Units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41433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Argument Structures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01961"/>
            <a:ext cx="144661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908" y="1400175"/>
            <a:ext cx="9002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Indices: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580694" y="1400175"/>
            <a:ext cx="26427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0-based integers in lists (e.g., "joint 5" → [4])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87711"/>
            <a:ext cx="11251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9761" y="1685925"/>
            <a:ext cx="5429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Angles: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191304" y="1685925"/>
            <a:ext cx="19224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Always in radians, stored in lists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73461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5834" y="1971675"/>
            <a:ext cx="864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Coordinates: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528846" y="1971675"/>
            <a:ext cx="180787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Always in millimeters as floats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9211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5834" y="2257425"/>
            <a:ext cx="6858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Structure: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50280" y="2257425"/>
            <a:ext cx="222109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use of "kwargs" dictionary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Conversions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514350" y="2943225"/>
            <a:ext cx="3800475" cy="285750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20" name="Text 13"/>
          <p:cNvSpPr/>
          <p:nvPr/>
        </p:nvSpPr>
        <p:spPr>
          <a:xfrm>
            <a:off x="514350" y="2943225"/>
            <a:ext cx="1324022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Unit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1766934" y="2943225"/>
            <a:ext cx="1345062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Output Unit</a:t>
            </a:r>
            <a:endParaRPr lang="en-US" sz="900" dirty="0"/>
          </a:p>
        </p:txBody>
      </p:sp>
      <p:sp>
        <p:nvSpPr>
          <p:cNvPr id="22" name="Text 15"/>
          <p:cNvSpPr/>
          <p:nvPr/>
        </p:nvSpPr>
        <p:spPr>
          <a:xfrm>
            <a:off x="3040559" y="2943225"/>
            <a:ext cx="1345704" cy="285750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Conversion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514350" y="3228975"/>
            <a:ext cx="132402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Degrees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1766934" y="3228975"/>
            <a:ext cx="134506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Radians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3040559" y="3228975"/>
            <a:ext cx="1345704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× π/180</a:t>
            </a:r>
            <a:endParaRPr lang="en-US" sz="900" dirty="0"/>
          </a:p>
        </p:txBody>
      </p:sp>
      <p:sp>
        <p:nvSpPr>
          <p:cNvPr id="26" name="Text 19"/>
          <p:cNvSpPr/>
          <p:nvPr/>
        </p:nvSpPr>
        <p:spPr>
          <a:xfrm>
            <a:off x="514350" y="3518297"/>
            <a:ext cx="132402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Meters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1766934" y="3518297"/>
            <a:ext cx="1345062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Millimeters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3040559" y="3518297"/>
            <a:ext cx="1345704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× 1000</a:t>
            </a:r>
            <a:endParaRPr lang="en-US" sz="900" dirty="0"/>
          </a:p>
        </p:txBody>
      </p:sp>
      <p:sp>
        <p:nvSpPr>
          <p:cNvPr id="29" name="Text 22"/>
          <p:cNvSpPr/>
          <p:nvPr/>
        </p:nvSpPr>
        <p:spPr>
          <a:xfrm>
            <a:off x="514350" y="3811191"/>
            <a:ext cx="132402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Centimeters</a:t>
            </a:r>
            <a:endParaRPr lang="en-US" sz="900" dirty="0"/>
          </a:p>
        </p:txBody>
      </p:sp>
      <p:sp>
        <p:nvSpPr>
          <p:cNvPr id="30" name="Text 23"/>
          <p:cNvSpPr/>
          <p:nvPr/>
        </p:nvSpPr>
        <p:spPr>
          <a:xfrm>
            <a:off x="1766934" y="3811191"/>
            <a:ext cx="1345062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Millimeters</a:t>
            </a:r>
            <a:endParaRPr lang="en-US" sz="900" dirty="0"/>
          </a:p>
        </p:txBody>
      </p:sp>
      <p:sp>
        <p:nvSpPr>
          <p:cNvPr id="31" name="Text 24"/>
          <p:cNvSpPr/>
          <p:nvPr/>
        </p:nvSpPr>
        <p:spPr>
          <a:xfrm>
            <a:off x="3040559" y="3811191"/>
            <a:ext cx="1345704" cy="289322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× 10</a:t>
            </a:r>
            <a:endParaRPr lang="en-US" sz="900" dirty="0"/>
          </a:p>
        </p:txBody>
      </p:sp>
      <p:sp>
        <p:nvSpPr>
          <p:cNvPr id="32" name="Shape 25"/>
          <p:cNvSpPr/>
          <p:nvPr/>
        </p:nvSpPr>
        <p:spPr>
          <a:xfrm>
            <a:off x="4657725" y="857250"/>
            <a:ext cx="4143375" cy="41433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6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Value Ranges</a:t>
            </a:r>
            <a:endParaRPr lang="en-US" sz="1350" dirty="0"/>
          </a:p>
        </p:txBody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401961"/>
            <a:ext cx="160734" cy="128588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5082806" y="1400175"/>
            <a:ext cx="11550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TCP Coordinates:</a:t>
            </a:r>
            <a:endParaRPr lang="en-US" sz="1013" dirty="0"/>
          </a:p>
        </p:txBody>
      </p:sp>
      <p:sp>
        <p:nvSpPr>
          <p:cNvPr id="36" name="Text 28"/>
          <p:cNvSpPr/>
          <p:nvPr/>
        </p:nvSpPr>
        <p:spPr>
          <a:xfrm>
            <a:off x="6166396" y="1400175"/>
            <a:ext cx="250846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Observed range from -700mm to 1500mm</a:t>
            </a:r>
            <a:endParaRPr lang="en-US" sz="1013" dirty="0"/>
          </a:p>
        </p:txBody>
      </p:sp>
      <p:pic>
        <p:nvPicPr>
          <p:cNvPr id="3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50659" y="1685925"/>
            <a:ext cx="8810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Angles:</a:t>
            </a:r>
            <a:endParaRPr lang="en-US" sz="1013" dirty="0"/>
          </a:p>
        </p:txBody>
      </p:sp>
      <p:sp>
        <p:nvSpPr>
          <p:cNvPr id="39" name="Text 30"/>
          <p:cNvSpPr/>
          <p:nvPr/>
        </p:nvSpPr>
        <p:spPr>
          <a:xfrm>
            <a:off x="5860303" y="1685925"/>
            <a:ext cx="165676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Full range (-π to π radians)</a:t>
            </a:r>
            <a:endParaRPr lang="en-US" sz="1013" dirty="0"/>
          </a:p>
        </p:txBody>
      </p:sp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5050659" y="1971675"/>
            <a:ext cx="9002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Indices:</a:t>
            </a:r>
            <a:endParaRPr lang="en-US" sz="1013" dirty="0"/>
          </a:p>
        </p:txBody>
      </p:sp>
      <p:sp>
        <p:nvSpPr>
          <p:cNvPr id="42" name="Text 32"/>
          <p:cNvSpPr/>
          <p:nvPr/>
        </p:nvSpPr>
        <p:spPr>
          <a:xfrm>
            <a:off x="5879446" y="1971675"/>
            <a:ext cx="16936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0-5 observed (6-DOF robot)</a:t>
            </a:r>
            <a:endParaRPr lang="en-US" sz="1013" dirty="0"/>
          </a:p>
        </p:txBody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259211"/>
            <a:ext cx="128588" cy="128588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5050659" y="2257425"/>
            <a:ext cx="7000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Limits:</a:t>
            </a:r>
            <a:endParaRPr lang="en-US" sz="1013" dirty="0"/>
          </a:p>
        </p:txBody>
      </p:sp>
      <p:sp>
        <p:nvSpPr>
          <p:cNvPr id="45" name="Text 34"/>
          <p:cNvSpPr/>
          <p:nvPr/>
        </p:nvSpPr>
        <p:spPr>
          <a:xfrm>
            <a:off x="5679281" y="2257425"/>
            <a:ext cx="210090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explicit joint or workspace limits</a:t>
            </a:r>
            <a:endParaRPr lang="en-US" sz="1013" dirty="0"/>
          </a:p>
        </p:txBody>
      </p:sp>
      <p:sp>
        <p:nvSpPr>
          <p:cNvPr id="46" name="Text 35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Conversion Examples</a:t>
            </a:r>
            <a:endParaRPr lang="en-US" sz="1350" dirty="0"/>
          </a:p>
        </p:txBody>
      </p:sp>
      <p:sp>
        <p:nvSpPr>
          <p:cNvPr id="47" name="Shape 36"/>
          <p:cNvSpPr/>
          <p:nvPr/>
        </p:nvSpPr>
        <p:spPr>
          <a:xfrm>
            <a:off x="4829175" y="2943225"/>
            <a:ext cx="3800475" cy="5715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48" name="Text 37"/>
          <p:cNvSpPr/>
          <p:nvPr/>
        </p:nvSpPr>
        <p:spPr>
          <a:xfrm>
            <a:off x="4886325" y="3000375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joint 3 to 90 degrees"</a:t>
            </a:r>
            <a:endParaRPr lang="en-US" sz="900" dirty="0"/>
          </a:p>
        </p:txBody>
      </p:sp>
      <p:sp>
        <p:nvSpPr>
          <p:cNvPr id="49" name="Shape 38"/>
          <p:cNvSpPr/>
          <p:nvPr/>
        </p:nvSpPr>
        <p:spPr>
          <a:xfrm>
            <a:off x="4886325" y="3200400"/>
            <a:ext cx="3686175" cy="257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0" name="Text 39"/>
          <p:cNvSpPr/>
          <p:nvPr/>
        </p:nvSpPr>
        <p:spPr>
          <a:xfrm>
            <a:off x="4886325" y="3200400"/>
            <a:ext cx="3757613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90° → 1.5707963267948966 rad</a:t>
            </a:r>
            <a:endParaRPr lang="en-US" sz="810" dirty="0"/>
          </a:p>
        </p:txBody>
      </p:sp>
      <p:sp>
        <p:nvSpPr>
          <p:cNvPr id="51" name="Shape 40"/>
          <p:cNvSpPr/>
          <p:nvPr/>
        </p:nvSpPr>
        <p:spPr>
          <a:xfrm>
            <a:off x="4829175" y="3600450"/>
            <a:ext cx="3800475" cy="5715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2" name="Text 41"/>
          <p:cNvSpPr/>
          <p:nvPr/>
        </p:nvSpPr>
        <p:spPr>
          <a:xfrm>
            <a:off x="4886325" y="3657600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the robot TCP to position (0.5, 0.3, 0.7) meters"</a:t>
            </a:r>
            <a:endParaRPr lang="en-US" sz="900" dirty="0"/>
          </a:p>
        </p:txBody>
      </p:sp>
      <p:sp>
        <p:nvSpPr>
          <p:cNvPr id="53" name="Shape 42"/>
          <p:cNvSpPr/>
          <p:nvPr/>
        </p:nvSpPr>
        <p:spPr>
          <a:xfrm>
            <a:off x="4886325" y="3857625"/>
            <a:ext cx="3686175" cy="257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4" name="Text 43"/>
          <p:cNvSpPr/>
          <p:nvPr/>
        </p:nvSpPr>
        <p:spPr>
          <a:xfrm>
            <a:off x="4886325" y="3857625"/>
            <a:ext cx="3757613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0.5m → 500.0mm, 0.3m → 300.0mm, 0.7m → 700.0mm</a:t>
            </a:r>
            <a:endParaRPr lang="en-US" sz="810" dirty="0"/>
          </a:p>
        </p:txBody>
      </p:sp>
      <p:sp>
        <p:nvSpPr>
          <p:cNvPr id="55" name="Shape 44"/>
          <p:cNvSpPr/>
          <p:nvPr/>
        </p:nvSpPr>
        <p:spPr>
          <a:xfrm>
            <a:off x="4829175" y="4257675"/>
            <a:ext cx="3800475" cy="5715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6" name="Text 45"/>
          <p:cNvSpPr/>
          <p:nvPr/>
        </p:nvSpPr>
        <p:spPr>
          <a:xfrm>
            <a:off x="4886325" y="4314825"/>
            <a:ext cx="37576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"Move TCP along y-axis for 100 cm"</a:t>
            </a:r>
            <a:endParaRPr lang="en-US" sz="900" dirty="0"/>
          </a:p>
        </p:txBody>
      </p:sp>
      <p:sp>
        <p:nvSpPr>
          <p:cNvPr id="57" name="Shape 46"/>
          <p:cNvSpPr/>
          <p:nvPr/>
        </p:nvSpPr>
        <p:spPr>
          <a:xfrm>
            <a:off x="4886325" y="4514850"/>
            <a:ext cx="3686175" cy="25717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8" name="Text 47"/>
          <p:cNvSpPr/>
          <p:nvPr/>
        </p:nvSpPr>
        <p:spPr>
          <a:xfrm>
            <a:off x="4886325" y="4514850"/>
            <a:ext cx="3757613" cy="25717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100cm → 1000.0mm</a:t>
            </a:r>
            <a:endParaRPr lang="en-US" sz="810" dirty="0"/>
          </a:p>
        </p:txBody>
      </p:sp>
      <p:sp>
        <p:nvSpPr>
          <p:cNvPr id="59" name="Shape 48"/>
          <p:cNvSpPr/>
          <p:nvPr/>
        </p:nvSpPr>
        <p:spPr>
          <a:xfrm>
            <a:off x="342900" y="5172075"/>
            <a:ext cx="8458200" cy="16573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0" name="Text 49"/>
          <p:cNvSpPr/>
          <p:nvPr/>
        </p:nvSpPr>
        <p:spPr>
          <a:xfrm>
            <a:off x="514350" y="534352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Implicit Assumptions &amp; Potential Issues</a:t>
            </a:r>
            <a:endParaRPr lang="en-US" sz="1350" dirty="0"/>
          </a:p>
        </p:txBody>
      </p:sp>
      <p:pic>
        <p:nvPicPr>
          <p:cNvPr id="6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5716786"/>
            <a:ext cx="128588" cy="128588"/>
          </a:xfrm>
          <a:prstGeom prst="rect">
            <a:avLst/>
          </a:prstGeom>
        </p:spPr>
      </p:pic>
      <p:sp>
        <p:nvSpPr>
          <p:cNvPr id="62" name="Text 50"/>
          <p:cNvSpPr/>
          <p:nvPr/>
        </p:nvSpPr>
        <p:spPr>
          <a:xfrm>
            <a:off x="735834" y="5715000"/>
            <a:ext cx="9858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Joint Indexing:</a:t>
            </a:r>
            <a:endParaRPr lang="en-US" sz="1013" dirty="0"/>
          </a:p>
        </p:txBody>
      </p:sp>
      <p:sp>
        <p:nvSpPr>
          <p:cNvPr id="63" name="Text 51"/>
          <p:cNvSpPr/>
          <p:nvPr/>
        </p:nvSpPr>
        <p:spPr>
          <a:xfrm>
            <a:off x="514350" y="5715000"/>
            <a:ext cx="36517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Assumes 0-based indexing without explicit documentation</a:t>
            </a:r>
            <a:endParaRPr lang="en-US" sz="1013" dirty="0"/>
          </a:p>
        </p:txBody>
      </p:sp>
      <p:pic>
        <p:nvPicPr>
          <p:cNvPr id="6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6202561"/>
            <a:ext cx="128588" cy="128588"/>
          </a:xfrm>
          <a:prstGeom prst="rect">
            <a:avLst/>
          </a:prstGeom>
        </p:spPr>
      </p:pic>
      <p:sp>
        <p:nvSpPr>
          <p:cNvPr id="65" name="Text 52"/>
          <p:cNvSpPr/>
          <p:nvPr/>
        </p:nvSpPr>
        <p:spPr>
          <a:xfrm>
            <a:off x="735834" y="6200775"/>
            <a:ext cx="12861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Coordinate System:</a:t>
            </a:r>
            <a:endParaRPr lang="en-US" sz="1013" dirty="0"/>
          </a:p>
        </p:txBody>
      </p:sp>
      <p:sp>
        <p:nvSpPr>
          <p:cNvPr id="66" name="Text 53"/>
          <p:cNvSpPr/>
          <p:nvPr/>
        </p:nvSpPr>
        <p:spPr>
          <a:xfrm>
            <a:off x="514350" y="6200775"/>
            <a:ext cx="355390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explicit reference frame for TCP coordinates</a:t>
            </a:r>
            <a:endParaRPr lang="en-US" sz="1013" dirty="0"/>
          </a:p>
        </p:txBody>
      </p:sp>
      <p:pic>
        <p:nvPicPr>
          <p:cNvPr id="6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9150" y="5716786"/>
            <a:ext cx="128588" cy="128588"/>
          </a:xfrm>
          <a:prstGeom prst="rect">
            <a:avLst/>
          </a:prstGeom>
        </p:spPr>
      </p:pic>
      <p:sp>
        <p:nvSpPr>
          <p:cNvPr id="68" name="Text 54"/>
          <p:cNvSpPr/>
          <p:nvPr/>
        </p:nvSpPr>
        <p:spPr>
          <a:xfrm>
            <a:off x="4850634" y="5715000"/>
            <a:ext cx="9433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Partial Moves:</a:t>
            </a:r>
            <a:endParaRPr lang="en-US" sz="1013" dirty="0"/>
          </a:p>
        </p:txBody>
      </p:sp>
      <p:sp>
        <p:nvSpPr>
          <p:cNvPr id="69" name="Text 55"/>
          <p:cNvSpPr/>
          <p:nvPr/>
        </p:nvSpPr>
        <p:spPr>
          <a:xfrm>
            <a:off x="4629150" y="5715000"/>
            <a:ext cx="398819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Unclear if unspecified axes remain unchanged or default to zero</a:t>
            </a:r>
            <a:endParaRPr lang="en-US" sz="1013" dirty="0"/>
          </a:p>
        </p:txBody>
      </p:sp>
      <p:pic>
        <p:nvPicPr>
          <p:cNvPr id="7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150" y="6202561"/>
            <a:ext cx="128588" cy="128588"/>
          </a:xfrm>
          <a:prstGeom prst="rect">
            <a:avLst/>
          </a:prstGeom>
        </p:spPr>
      </p:pic>
      <p:sp>
        <p:nvSpPr>
          <p:cNvPr id="71" name="Text 56"/>
          <p:cNvSpPr/>
          <p:nvPr/>
        </p:nvSpPr>
        <p:spPr>
          <a:xfrm>
            <a:off x="4850634" y="6200775"/>
            <a:ext cx="10144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Error Handling:</a:t>
            </a:r>
            <a:endParaRPr lang="en-US" sz="1013" dirty="0"/>
          </a:p>
        </p:txBody>
      </p:sp>
      <p:sp>
        <p:nvSpPr>
          <p:cNvPr id="72" name="Text 57"/>
          <p:cNvSpPr/>
          <p:nvPr/>
        </p:nvSpPr>
        <p:spPr>
          <a:xfrm>
            <a:off x="4629150" y="6200775"/>
            <a:ext cx="362308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examples of impossible or ambiguous instructions</a:t>
            </a:r>
            <a:endParaRPr lang="en-US" sz="1013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721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 Instructions: Complexity &amp; Gaps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26289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Multi-Step Instructions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514350" y="1371600"/>
            <a:ext cx="3800475" cy="1114425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7" name="Text 4"/>
          <p:cNvSpPr/>
          <p:nvPr/>
        </p:nvSpPr>
        <p:spPr>
          <a:xfrm>
            <a:off x="600075" y="1457325"/>
            <a:ext cx="37004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i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"Rotate robot base by 45 degrees and move TCP along x-axis for 50 mm"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600075" y="1857375"/>
            <a:ext cx="3629025" cy="542925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9" name="Text 6"/>
          <p:cNvSpPr/>
          <p:nvPr/>
        </p:nvSpPr>
        <p:spPr>
          <a:xfrm>
            <a:off x="600075" y="1857375"/>
            <a:ext cx="3700463" cy="54292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{"function": "move_joint", "kwargs": {"joint": [0], "angle": [0.7853981633974483]}},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{"function": "move_tcp", "kwargs": {"x": 50.0}}</a:t>
            </a:r>
            <a:endParaRPr lang="en-US" sz="810" dirty="0"/>
          </a:p>
          <a:p>
            <a:pPr indent="0" marL="0">
              <a:buNone/>
            </a:pPr>
            <a:r>
              <a:rPr lang="en-US" sz="81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8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30686"/>
            <a:ext cx="144661" cy="1285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1908" y="2628900"/>
            <a:ext cx="141471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Sequential Execution:</a:t>
            </a:r>
            <a:endParaRPr lang="en-US" sz="1013" dirty="0"/>
          </a:p>
        </p:txBody>
      </p:sp>
      <p:sp>
        <p:nvSpPr>
          <p:cNvPr id="12" name="Text 8"/>
          <p:cNvSpPr/>
          <p:nvPr/>
        </p:nvSpPr>
        <p:spPr>
          <a:xfrm>
            <a:off x="2095184" y="2628900"/>
            <a:ext cx="20440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functions in ordered array</a:t>
            </a:r>
            <a:endParaRPr lang="en-US" sz="1013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887861"/>
            <a:ext cx="160734" cy="1285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981" y="2886075"/>
            <a:ext cx="119325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Dependencies:</a:t>
            </a:r>
            <a:endParaRPr lang="en-US" sz="1013" dirty="0"/>
          </a:p>
        </p:txBody>
      </p:sp>
      <p:sp>
        <p:nvSpPr>
          <p:cNvPr id="15" name="Text 10"/>
          <p:cNvSpPr/>
          <p:nvPr/>
        </p:nvSpPr>
        <p:spPr>
          <a:xfrm>
            <a:off x="1889801" y="2886075"/>
            <a:ext cx="237320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conditional execution between steps</a:t>
            </a:r>
            <a:endParaRPr lang="en-US" sz="1013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145036"/>
            <a:ext cx="144661" cy="1285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1908" y="3143250"/>
            <a:ext cx="130030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Complexity:</a:t>
            </a:r>
            <a:endParaRPr lang="en-US" sz="1013" dirty="0"/>
          </a:p>
        </p:txBody>
      </p:sp>
      <p:sp>
        <p:nvSpPr>
          <p:cNvPr id="18" name="Text 12"/>
          <p:cNvSpPr/>
          <p:nvPr/>
        </p:nvSpPr>
        <p:spPr>
          <a:xfrm>
            <a:off x="1980772" y="3143250"/>
            <a:ext cx="21562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Typically only 2-3 sequential actions</a:t>
            </a:r>
            <a:endParaRPr lang="en-US" sz="1013" dirty="0"/>
          </a:p>
        </p:txBody>
      </p:sp>
      <p:sp>
        <p:nvSpPr>
          <p:cNvPr id="19" name="Shape 13"/>
          <p:cNvSpPr/>
          <p:nvPr/>
        </p:nvSpPr>
        <p:spPr>
          <a:xfrm>
            <a:off x="4657725" y="857250"/>
            <a:ext cx="4143375" cy="26289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Ambiguities &amp; Inconsistencies</a:t>
            </a:r>
            <a:endParaRPr lang="en-US" sz="13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5" y="1401961"/>
            <a:ext cx="128588" cy="1285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50659" y="1400175"/>
            <a:ext cx="14029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Relative vs. Absolute:</a:t>
            </a:r>
            <a:endParaRPr lang="en-US" sz="1013" dirty="0"/>
          </a:p>
        </p:txBody>
      </p:sp>
      <p:sp>
        <p:nvSpPr>
          <p:cNvPr id="23" name="Text 16"/>
          <p:cNvSpPr/>
          <p:nvPr/>
        </p:nvSpPr>
        <p:spPr>
          <a:xfrm>
            <a:off x="4829175" y="1400175"/>
            <a:ext cx="35135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Unclear if partial TCP moves are relative or absolute</a:t>
            </a:r>
            <a:endParaRPr lang="en-US" sz="1013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887736"/>
            <a:ext cx="128588" cy="12858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050659" y="1885950"/>
            <a:ext cx="111420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Motion Planning:</a:t>
            </a:r>
            <a:endParaRPr lang="en-US" sz="1013" dirty="0"/>
          </a:p>
        </p:txBody>
      </p:sp>
      <p:sp>
        <p:nvSpPr>
          <p:cNvPr id="26" name="Text 18"/>
          <p:cNvSpPr/>
          <p:nvPr/>
        </p:nvSpPr>
        <p:spPr>
          <a:xfrm>
            <a:off x="6093423" y="1885950"/>
            <a:ext cx="24801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path constraints or collision avoidance</a:t>
            </a:r>
            <a:endParaRPr lang="en-US" sz="1013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2173486"/>
            <a:ext cx="128588" cy="128588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050659" y="2171700"/>
            <a:ext cx="9934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 Checks:</a:t>
            </a:r>
            <a:endParaRPr lang="en-US" sz="1013" dirty="0"/>
          </a:p>
        </p:txBody>
      </p:sp>
      <p:sp>
        <p:nvSpPr>
          <p:cNvPr id="29" name="Text 20"/>
          <p:cNvSpPr/>
          <p:nvPr/>
        </p:nvSpPr>
        <p:spPr>
          <a:xfrm>
            <a:off x="4829175" y="2171700"/>
            <a:ext cx="35375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validation of joint limits or workspace boundaries</a:t>
            </a:r>
            <a:endParaRPr lang="en-US" sz="1013" dirty="0"/>
          </a:p>
        </p:txBody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2659261"/>
            <a:ext cx="128588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050659" y="2657475"/>
            <a:ext cx="5333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Timing:</a:t>
            </a:r>
            <a:endParaRPr lang="en-US" sz="1013" dirty="0"/>
          </a:p>
        </p:txBody>
      </p:sp>
      <p:sp>
        <p:nvSpPr>
          <p:cNvPr id="32" name="Text 22"/>
          <p:cNvSpPr/>
          <p:nvPr/>
        </p:nvSpPr>
        <p:spPr>
          <a:xfrm>
            <a:off x="5512603" y="2657475"/>
            <a:ext cx="31235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speed control or synchronization between actions</a:t>
            </a:r>
            <a:endParaRPr lang="en-US" sz="1013" dirty="0"/>
          </a:p>
        </p:txBody>
      </p:sp>
      <p:sp>
        <p:nvSpPr>
          <p:cNvPr id="33" name="Shape 23"/>
          <p:cNvSpPr/>
          <p:nvPr/>
        </p:nvSpPr>
        <p:spPr>
          <a:xfrm>
            <a:off x="342900" y="3657600"/>
            <a:ext cx="8458200" cy="167163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4" name="Text 24"/>
          <p:cNvSpPr/>
          <p:nvPr/>
        </p:nvSpPr>
        <p:spPr>
          <a:xfrm>
            <a:off x="514350" y="382905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Missing Real-World Actions</a:t>
            </a:r>
            <a:endParaRPr lang="en-US" sz="1350" dirty="0"/>
          </a:p>
        </p:txBody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4171950"/>
            <a:ext cx="171450" cy="17145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778697" y="4207669"/>
            <a:ext cx="10715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Gripper Control:</a:t>
            </a:r>
            <a:endParaRPr lang="en-US" sz="1013" dirty="0"/>
          </a:p>
        </p:txBody>
      </p:sp>
      <p:sp>
        <p:nvSpPr>
          <p:cNvPr id="37" name="Text 26"/>
          <p:cNvSpPr/>
          <p:nvPr/>
        </p:nvSpPr>
        <p:spPr>
          <a:xfrm>
            <a:off x="514350" y="4207669"/>
            <a:ext cx="25510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open/close/grasp functions</a:t>
            </a:r>
            <a:endParaRPr lang="en-US" sz="1013" dirty="0"/>
          </a:p>
        </p:txBody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664869"/>
            <a:ext cx="192881" cy="17145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800128" y="4700588"/>
            <a:ext cx="6144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Sensing:</a:t>
            </a:r>
            <a:endParaRPr lang="en-US" sz="1013" dirty="0"/>
          </a:p>
        </p:txBody>
      </p:sp>
      <p:sp>
        <p:nvSpPr>
          <p:cNvPr id="40" name="Text 28"/>
          <p:cNvSpPr/>
          <p:nvPr/>
        </p:nvSpPr>
        <p:spPr>
          <a:xfrm>
            <a:off x="514350" y="4700588"/>
            <a:ext cx="247955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camera, force, or tactile feedback</a:t>
            </a:r>
            <a:endParaRPr lang="en-US" sz="1013" dirty="0"/>
          </a:p>
        </p:txBody>
      </p:sp>
      <p:pic>
        <p:nvPicPr>
          <p:cNvPr id="4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7550" y="4171950"/>
            <a:ext cx="171450" cy="171450"/>
          </a:xfrm>
          <a:prstGeom prst="rect">
            <a:avLst/>
          </a:prstGeom>
        </p:spPr>
      </p:pic>
      <p:sp>
        <p:nvSpPr>
          <p:cNvPr id="42" name="Text 29"/>
          <p:cNvSpPr/>
          <p:nvPr/>
        </p:nvSpPr>
        <p:spPr>
          <a:xfrm>
            <a:off x="3521897" y="4207669"/>
            <a:ext cx="5002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Safety:</a:t>
            </a:r>
            <a:endParaRPr lang="en-US" sz="1013" dirty="0"/>
          </a:p>
        </p:txBody>
      </p:sp>
      <p:sp>
        <p:nvSpPr>
          <p:cNvPr id="43" name="Text 30"/>
          <p:cNvSpPr/>
          <p:nvPr/>
        </p:nvSpPr>
        <p:spPr>
          <a:xfrm>
            <a:off x="3257550" y="4207669"/>
            <a:ext cx="23869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emergency stop or force limiting</a:t>
            </a:r>
            <a:endParaRPr lang="en-US" sz="1013" dirty="0"/>
          </a:p>
        </p:txBody>
      </p:sp>
      <p:pic>
        <p:nvPicPr>
          <p:cNvPr id="4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7550" y="4664869"/>
            <a:ext cx="171450" cy="171450"/>
          </a:xfrm>
          <a:prstGeom prst="rect">
            <a:avLst/>
          </a:prstGeom>
        </p:spPr>
      </p:pic>
      <p:sp>
        <p:nvSpPr>
          <p:cNvPr id="45" name="Text 31"/>
          <p:cNvSpPr/>
          <p:nvPr/>
        </p:nvSpPr>
        <p:spPr>
          <a:xfrm>
            <a:off x="3521897" y="4700588"/>
            <a:ext cx="11977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Tool Management:</a:t>
            </a:r>
            <a:endParaRPr lang="en-US" sz="1013" dirty="0"/>
          </a:p>
        </p:txBody>
      </p:sp>
      <p:sp>
        <p:nvSpPr>
          <p:cNvPr id="46" name="Text 32"/>
          <p:cNvSpPr/>
          <p:nvPr/>
        </p:nvSpPr>
        <p:spPr>
          <a:xfrm>
            <a:off x="3257550" y="4700588"/>
            <a:ext cx="261302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tool changing or TCP definition</a:t>
            </a:r>
            <a:endParaRPr lang="en-US" sz="1013" dirty="0"/>
          </a:p>
        </p:txBody>
      </p:sp>
      <p:pic>
        <p:nvPicPr>
          <p:cNvPr id="4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750" y="4171950"/>
            <a:ext cx="150019" cy="171450"/>
          </a:xfrm>
          <a:prstGeom prst="rect">
            <a:avLst/>
          </a:prstGeom>
        </p:spPr>
      </p:pic>
      <p:sp>
        <p:nvSpPr>
          <p:cNvPr id="48" name="Text 33"/>
          <p:cNvSpPr/>
          <p:nvPr/>
        </p:nvSpPr>
        <p:spPr>
          <a:xfrm>
            <a:off x="6243665" y="4207669"/>
            <a:ext cx="9716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Program Flow:</a:t>
            </a:r>
            <a:endParaRPr lang="en-US" sz="1013" dirty="0"/>
          </a:p>
        </p:txBody>
      </p:sp>
      <p:sp>
        <p:nvSpPr>
          <p:cNvPr id="49" name="Text 34"/>
          <p:cNvSpPr/>
          <p:nvPr/>
        </p:nvSpPr>
        <p:spPr>
          <a:xfrm>
            <a:off x="6000750" y="4207669"/>
            <a:ext cx="26941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loops, conditionals, or waits</a:t>
            </a:r>
            <a:endParaRPr lang="en-US" sz="1013" dirty="0"/>
          </a:p>
        </p:txBody>
      </p:sp>
      <p:pic>
        <p:nvPicPr>
          <p:cNvPr id="5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0750" y="4664869"/>
            <a:ext cx="171450" cy="171450"/>
          </a:xfrm>
          <a:prstGeom prst="rect">
            <a:avLst/>
          </a:prstGeom>
        </p:spPr>
      </p:pic>
      <p:sp>
        <p:nvSpPr>
          <p:cNvPr id="51" name="Text 35"/>
          <p:cNvSpPr/>
          <p:nvPr/>
        </p:nvSpPr>
        <p:spPr>
          <a:xfrm>
            <a:off x="6265097" y="4700588"/>
            <a:ext cx="12293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Reference Frames:</a:t>
            </a:r>
            <a:endParaRPr lang="en-US" sz="1013" dirty="0"/>
          </a:p>
        </p:txBody>
      </p:sp>
      <p:sp>
        <p:nvSpPr>
          <p:cNvPr id="52" name="Text 36"/>
          <p:cNvSpPr/>
          <p:nvPr/>
        </p:nvSpPr>
        <p:spPr>
          <a:xfrm>
            <a:off x="6000750" y="4700588"/>
            <a:ext cx="23299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coordinate system changes</a:t>
            </a:r>
            <a:endParaRPr lang="en-US" sz="101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Objective and Methodology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914400"/>
            <a:ext cx="8458200" cy="17716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1143000"/>
            <a:ext cx="80724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Research Objective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71500" y="1485900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Perform deep, content-level exploration of robotics datasets</a:t>
            </a:r>
            <a:endParaRPr lang="en-US" sz="1125" dirty="0"/>
          </a:p>
        </p:txBody>
      </p:sp>
      <p:sp>
        <p:nvSpPr>
          <p:cNvPr id="7" name="Text 4"/>
          <p:cNvSpPr/>
          <p:nvPr/>
        </p:nvSpPr>
        <p:spPr>
          <a:xfrm>
            <a:off x="571500" y="1743075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Understand actual data content beyond surface-level descriptions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571500" y="2000250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Identify patterns, gaps, and opportunities for dataset repurposing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571500" y="2257425"/>
            <a:ext cx="80724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Analyze language-to-function mapping in robot instruction datasets</a:t>
            </a:r>
            <a:endParaRPr lang="en-US" sz="1125" dirty="0"/>
          </a:p>
        </p:txBody>
      </p:sp>
      <p:sp>
        <p:nvSpPr>
          <p:cNvPr id="10" name="Shape 7"/>
          <p:cNvSpPr/>
          <p:nvPr/>
        </p:nvSpPr>
        <p:spPr>
          <a:xfrm>
            <a:off x="342900" y="2914650"/>
            <a:ext cx="8458200" cy="1571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71500" y="3143250"/>
            <a:ext cx="80724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Methodology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509367"/>
            <a:ext cx="142875" cy="14287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1525" y="3505795"/>
            <a:ext cx="3158179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In-depth analysis of 11 diverse robotics datasets</a:t>
            </a:r>
            <a:endParaRPr lang="en-US" sz="1125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766542"/>
            <a:ext cx="142875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71525" y="3762970"/>
            <a:ext cx="2819214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Examination of raw data types and formats</a:t>
            </a:r>
            <a:endParaRPr lang="en-US" sz="1125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23717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1525" y="4020145"/>
            <a:ext cx="2414225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Assessment of annotation structures</a:t>
            </a:r>
            <a:endParaRPr lang="en-US" sz="1125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3509367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857750" y="3505795"/>
            <a:ext cx="2724336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Evaluation of dataset scale and coverage</a:t>
            </a:r>
            <a:endParaRPr lang="en-US" sz="1125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725" y="3766542"/>
            <a:ext cx="178594" cy="1428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893469" y="3762970"/>
            <a:ext cx="2827167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Analysis of 20-30 robot instruction samples</a:t>
            </a:r>
            <a:endParaRPr lang="en-US" sz="1125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725" y="4023717"/>
            <a:ext cx="107156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822031" y="4020145"/>
            <a:ext cx="2104616" cy="1589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Synthesis of actionable insights</a:t>
            </a:r>
            <a:endParaRPr lang="en-US" sz="11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8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 Instructions: Opportunities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21717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Extension Opportunities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0811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Gripper Actions: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788449" y="1407319"/>
            <a:ext cx="235160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open/close/grasp with force control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0128" y="1700213"/>
            <a:ext cx="14788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Perception Integration: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514350" y="1700213"/>
            <a:ext cx="34658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vision-based instructions ("move to the red cube")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57413"/>
            <a:ext cx="150019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7265" y="2193131"/>
            <a:ext cx="9716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Program Flow: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657462" y="2193131"/>
            <a:ext cx="26376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conditionals, loops, and wait statements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450306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697" y="2486025"/>
            <a:ext cx="10719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Safety Features: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514350" y="2486025"/>
            <a:ext cx="342316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compliance modes, force limits, collision detection</a:t>
            </a:r>
            <a:endParaRPr lang="en-US" sz="1013" dirty="0"/>
          </a:p>
        </p:txBody>
      </p:sp>
      <p:sp>
        <p:nvSpPr>
          <p:cNvPr id="18" name="Shape 11"/>
          <p:cNvSpPr/>
          <p:nvPr/>
        </p:nvSpPr>
        <p:spPr>
          <a:xfrm>
            <a:off x="4657725" y="857250"/>
            <a:ext cx="4143375" cy="21717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Multimodal Integration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371600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093522" y="1407319"/>
            <a:ext cx="10050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 Context:</a:t>
            </a:r>
            <a:endParaRPr lang="en-US" sz="1013" dirty="0"/>
          </a:p>
        </p:txBody>
      </p:sp>
      <p:sp>
        <p:nvSpPr>
          <p:cNvPr id="22" name="Text 14"/>
          <p:cNvSpPr/>
          <p:nvPr/>
        </p:nvSpPr>
        <p:spPr>
          <a:xfrm>
            <a:off x="6027176" y="1407319"/>
            <a:ext cx="211541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Pair instructions with scene images</a:t>
            </a:r>
            <a:endParaRPr lang="en-US" sz="1013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664494"/>
            <a:ext cx="192881" cy="17145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114953" y="1700213"/>
            <a:ext cx="126497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Spatial References: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4829175" y="1700213"/>
            <a:ext cx="35307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 environment maps and object positions</a:t>
            </a:r>
            <a:endParaRPr lang="en-US" sz="1013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2157413"/>
            <a:ext cx="192881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114953" y="2193131"/>
            <a:ext cx="11361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Haptic Feedback: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4829175" y="2193131"/>
            <a:ext cx="35948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Include force profiles for manipulation tasks</a:t>
            </a:r>
            <a:endParaRPr lang="en-US" sz="1013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650331"/>
            <a:ext cx="171450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093522" y="2686050"/>
            <a:ext cx="6572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Dialogue: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5679337" y="2686050"/>
            <a:ext cx="2487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Extend to multi-turn clarification dialogues</a:t>
            </a:r>
            <a:endParaRPr lang="en-US" sz="1013" dirty="0"/>
          </a:p>
        </p:txBody>
      </p:sp>
      <p:sp>
        <p:nvSpPr>
          <p:cNvPr id="32" name="Shape 21"/>
          <p:cNvSpPr/>
          <p:nvPr/>
        </p:nvSpPr>
        <p:spPr>
          <a:xfrm>
            <a:off x="342900" y="3200400"/>
            <a:ext cx="8458200" cy="21431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514350" y="337185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Template for Future Datasets</a:t>
            </a:r>
            <a:endParaRPr lang="en-US" sz="1350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3745111"/>
            <a:ext cx="128588" cy="128588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35834" y="3743325"/>
            <a:ext cx="169298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Structured Output Format:</a:t>
            </a:r>
            <a:endParaRPr lang="en-US" sz="1013" dirty="0"/>
          </a:p>
        </p:txBody>
      </p:sp>
      <p:sp>
        <p:nvSpPr>
          <p:cNvPr id="36" name="Text 24"/>
          <p:cNvSpPr/>
          <p:nvPr/>
        </p:nvSpPr>
        <p:spPr>
          <a:xfrm>
            <a:off x="514350" y="3743325"/>
            <a:ext cx="37725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Clear function call structure with typed arguments</a:t>
            </a:r>
            <a:endParaRPr lang="en-US" sz="1013" dirty="0"/>
          </a:p>
        </p:txBody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230886"/>
            <a:ext cx="128588" cy="128588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735834" y="4229100"/>
            <a:ext cx="9499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Handling:</a:t>
            </a:r>
            <a:endParaRPr lang="en-US" sz="1013" dirty="0"/>
          </a:p>
        </p:txBody>
      </p:sp>
      <p:sp>
        <p:nvSpPr>
          <p:cNvPr id="39" name="Text 26"/>
          <p:cNvSpPr/>
          <p:nvPr/>
        </p:nvSpPr>
        <p:spPr>
          <a:xfrm>
            <a:off x="514350" y="4229100"/>
            <a:ext cx="366608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unit conversion between natural language and API</a:t>
            </a:r>
            <a:endParaRPr lang="en-US" sz="1013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4716661"/>
            <a:ext cx="128588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35834" y="4714875"/>
            <a:ext cx="123815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Multi-Step Actions:</a:t>
            </a:r>
            <a:endParaRPr lang="en-US" sz="1013" dirty="0"/>
          </a:p>
        </p:txBody>
      </p:sp>
      <p:sp>
        <p:nvSpPr>
          <p:cNvPr id="42" name="Text 28"/>
          <p:cNvSpPr/>
          <p:nvPr/>
        </p:nvSpPr>
        <p:spPr>
          <a:xfrm>
            <a:off x="1902554" y="4714875"/>
            <a:ext cx="25375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Sequential execution of related commands</a:t>
            </a:r>
            <a:endParaRPr lang="en-US" sz="1013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150" y="3745111"/>
            <a:ext cx="128588" cy="128588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850634" y="3743325"/>
            <a:ext cx="14934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Needed Improvements: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4629150" y="3743325"/>
            <a:ext cx="39235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Environmental context, error handling, safety constraints</a:t>
            </a:r>
            <a:endParaRPr lang="en-US" sz="1013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4230886"/>
            <a:ext cx="128588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850634" y="4229100"/>
            <a:ext cx="14216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Broader Function Set: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4629150" y="4229100"/>
            <a:ext cx="40020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Expand beyond basic motion to full robot capabilities</a:t>
            </a:r>
            <a:endParaRPr lang="en-US" sz="1013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9150" y="4716661"/>
            <a:ext cx="128588" cy="128588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4850634" y="4714875"/>
            <a:ext cx="14429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Ambiguity Resolution: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629150" y="4714875"/>
            <a:ext cx="37085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Include examples of clarification for underspecified commands</a:t>
            </a:r>
            <a:endParaRPr lang="en-US" sz="101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86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Conclusions &amp; Actionable Insights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25717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Findings: Robotics Datasets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25724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Modality Evolution: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514350" y="1407319"/>
            <a:ext cx="367292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Trend toward multi-sensor fusion and higher resolution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864519"/>
            <a:ext cx="192881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0128" y="1900238"/>
            <a:ext cx="14930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Domain Concentration: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514350" y="1900238"/>
            <a:ext cx="34443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Heavy focus on autonomous driving, less on manipulation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35743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2393156"/>
            <a:ext cx="13052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Temporal Coverage: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514350" y="2393156"/>
            <a:ext cx="37138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Growing emphasis on long-term data collection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850356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697" y="2886075"/>
            <a:ext cx="172192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Complementary Strengths: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514350" y="2886075"/>
            <a:ext cx="38566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Datasets offer unique modalities that could be combined</a:t>
            </a:r>
            <a:endParaRPr lang="en-US" sz="1013" dirty="0"/>
          </a:p>
        </p:txBody>
      </p:sp>
      <p:sp>
        <p:nvSpPr>
          <p:cNvPr id="18" name="Shape 11"/>
          <p:cNvSpPr/>
          <p:nvPr/>
        </p:nvSpPr>
        <p:spPr>
          <a:xfrm>
            <a:off x="4657725" y="857250"/>
            <a:ext cx="4143375" cy="25717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Findings: Robot Instructions</a:t>
            </a:r>
            <a:endParaRPr lang="en-US" sz="13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75" y="1371600"/>
            <a:ext cx="214313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136384" y="1407319"/>
            <a:ext cx="12858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Language Mapping:</a:t>
            </a:r>
            <a:endParaRPr lang="en-US" sz="1013" dirty="0"/>
          </a:p>
        </p:txBody>
      </p:sp>
      <p:sp>
        <p:nvSpPr>
          <p:cNvPr id="22" name="Text 14"/>
          <p:cNvSpPr/>
          <p:nvPr/>
        </p:nvSpPr>
        <p:spPr>
          <a:xfrm>
            <a:off x="4829175" y="1407319"/>
            <a:ext cx="37156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Clear structure for converting natural language to API calls</a:t>
            </a:r>
            <a:endParaRPr lang="en-US" sz="1013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1864519"/>
            <a:ext cx="171450" cy="17145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93522" y="1900238"/>
            <a:ext cx="9499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Handling: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4829175" y="1900238"/>
            <a:ext cx="371617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conversion between human and machine units</a:t>
            </a:r>
            <a:endParaRPr lang="en-US" sz="1013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175" y="2357438"/>
            <a:ext cx="171450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93522" y="2393156"/>
            <a:ext cx="99309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Scope: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4829175" y="2393156"/>
            <a:ext cx="37301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Focus on basic motion, missing many real-world actions</a:t>
            </a:r>
            <a:endParaRPr lang="en-US" sz="1013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175" y="2850356"/>
            <a:ext cx="192881" cy="17145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114953" y="2886075"/>
            <a:ext cx="8787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 Gap: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5922225" y="2886075"/>
            <a:ext cx="26518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 integration with environmental perception</a:t>
            </a:r>
            <a:endParaRPr lang="en-US" sz="1013" dirty="0"/>
          </a:p>
        </p:txBody>
      </p:sp>
      <p:sp>
        <p:nvSpPr>
          <p:cNvPr id="32" name="Shape 21"/>
          <p:cNvSpPr/>
          <p:nvPr/>
        </p:nvSpPr>
        <p:spPr>
          <a:xfrm>
            <a:off x="342900" y="3600450"/>
            <a:ext cx="8458200" cy="2343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514350" y="37719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Actionable Insights for Future Dataset Creation</a:t>
            </a:r>
            <a:endParaRPr lang="en-US" sz="1350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145161"/>
            <a:ext cx="96441" cy="128588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03687" y="4143375"/>
            <a:ext cx="15931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Bridge the Modality Gap:</a:t>
            </a:r>
            <a:endParaRPr lang="en-US" sz="1013" dirty="0"/>
          </a:p>
        </p:txBody>
      </p:sp>
      <p:sp>
        <p:nvSpPr>
          <p:cNvPr id="36" name="Text 24"/>
          <p:cNvSpPr/>
          <p:nvPr/>
        </p:nvSpPr>
        <p:spPr>
          <a:xfrm>
            <a:off x="514350" y="4143375"/>
            <a:ext cx="365902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datasets that combine perception (from robotics datasets) with action (from instruction datasets)</a:t>
            </a:r>
            <a:endParaRPr lang="en-US" sz="1013" dirty="0"/>
          </a:p>
        </p:txBody>
      </p:sp>
      <p:pic>
        <p:nvPicPr>
          <p:cNvPr id="3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830961"/>
            <a:ext cx="96441" cy="128588"/>
          </a:xfrm>
          <a:prstGeom prst="rect">
            <a:avLst/>
          </a:prstGeom>
        </p:spPr>
      </p:pic>
      <p:sp>
        <p:nvSpPr>
          <p:cNvPr id="38" name="Text 25"/>
          <p:cNvSpPr/>
          <p:nvPr/>
        </p:nvSpPr>
        <p:spPr>
          <a:xfrm>
            <a:off x="703687" y="4829175"/>
            <a:ext cx="17789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Expand Function Coverage:</a:t>
            </a:r>
            <a:endParaRPr lang="en-US" sz="1013" dirty="0"/>
          </a:p>
        </p:txBody>
      </p:sp>
      <p:sp>
        <p:nvSpPr>
          <p:cNvPr id="39" name="Text 26"/>
          <p:cNvSpPr/>
          <p:nvPr/>
        </p:nvSpPr>
        <p:spPr>
          <a:xfrm>
            <a:off x="514350" y="4829175"/>
            <a:ext cx="38052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Develop instruction datasets for manipulation, perception, and human-robot interaction</a:t>
            </a:r>
            <a:endParaRPr lang="en-US" sz="1013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5316736"/>
            <a:ext cx="96441" cy="128588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03687" y="5314950"/>
            <a:ext cx="14714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Contextual Grounding:</a:t>
            </a:r>
            <a:endParaRPr lang="en-US" sz="1013" dirty="0"/>
          </a:p>
        </p:txBody>
      </p:sp>
      <p:sp>
        <p:nvSpPr>
          <p:cNvPr id="42" name="Text 28"/>
          <p:cNvSpPr/>
          <p:nvPr/>
        </p:nvSpPr>
        <p:spPr>
          <a:xfrm>
            <a:off x="514350" y="5314950"/>
            <a:ext cx="367635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datasets where instructions reference objects in the environment</a:t>
            </a:r>
            <a:endParaRPr lang="en-US" sz="1013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150" y="4145161"/>
            <a:ext cx="96441" cy="128588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4818487" y="4143375"/>
            <a:ext cx="14262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Multi-Turn Interaction: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4629150" y="4143375"/>
            <a:ext cx="3588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Develop datasets with clarification dialogues for ambiguous instructions</a:t>
            </a:r>
            <a:endParaRPr lang="en-US" sz="1013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9150" y="4630936"/>
            <a:ext cx="96441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818487" y="4629150"/>
            <a:ext cx="11861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Edge Case Focus: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4629150" y="4629150"/>
            <a:ext cx="383418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Curate challenging scenarios from existing datasets to improve robustness</a:t>
            </a:r>
            <a:endParaRPr lang="en-US" sz="1013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9150" y="5116711"/>
            <a:ext cx="96441" cy="128588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4818487" y="5114925"/>
            <a:ext cx="15362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Cross-Domain Transfer: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629150" y="5114925"/>
            <a:ext cx="399171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datasets that enable knowledge transfer between different robot platforms</a:t>
            </a:r>
            <a:endParaRPr lang="en-US" sz="1013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29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References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8458200" cy="32004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Robotics Datasets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01961"/>
            <a:ext cx="16073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7981" y="1400175"/>
            <a:ext cx="21368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mint-lab/awesome-robotics-datasets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2833362" y="1400175"/>
            <a:ext cx="1986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Curated list of robotics datasets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59136"/>
            <a:ext cx="16073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7981" y="1657350"/>
            <a:ext cx="17842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KITTI Vision Benchmark Suite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2480807" y="1657350"/>
            <a:ext cx="177265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Autonomous driving dataset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16311"/>
            <a:ext cx="160734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7981" y="1914525"/>
            <a:ext cx="133164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Waymo Open Dataset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2028183" y="1914525"/>
            <a:ext cx="34452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Autonomous driving dataset with lidar, camera, and audio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173486"/>
            <a:ext cx="160734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7981" y="2171700"/>
            <a:ext cx="11222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nuScenes Dataset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818782" y="2171700"/>
            <a:ext cx="24229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Multimodal autonomous driving dataset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430661"/>
            <a:ext cx="160734" cy="1285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67981" y="2428875"/>
            <a:ext cx="15983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Zurich Urban MAV Dataset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2294902" y="2428875"/>
            <a:ext cx="17437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Micro aerial vehicle dataset</a:t>
            </a:r>
            <a:endParaRPr lang="en-US" sz="1013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2687836"/>
            <a:ext cx="160734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60865" y="2686050"/>
            <a:ext cx="19294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ACFR Marine Robotics Datasets</a:t>
            </a:r>
            <a:endParaRPr lang="en-US" sz="1013" dirty="0"/>
          </a:p>
        </p:txBody>
      </p:sp>
      <p:sp>
        <p:nvSpPr>
          <p:cNvPr id="23" name="Text 14"/>
          <p:cNvSpPr/>
          <p:nvPr/>
        </p:nvSpPr>
        <p:spPr>
          <a:xfrm>
            <a:off x="2618854" y="2686050"/>
            <a:ext cx="185818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Underwater robotics datasets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2945011"/>
            <a:ext cx="160734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67981" y="2943225"/>
            <a:ext cx="23420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Ford Campus Vision and Lidar Data Set</a:t>
            </a:r>
            <a:endParaRPr lang="en-US" sz="1013" dirty="0"/>
          </a:p>
        </p:txBody>
      </p:sp>
      <p:sp>
        <p:nvSpPr>
          <p:cNvPr id="26" name="Text 16"/>
          <p:cNvSpPr/>
          <p:nvPr/>
        </p:nvSpPr>
        <p:spPr>
          <a:xfrm>
            <a:off x="3038549" y="2943225"/>
            <a:ext cx="177265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Autonomous driving dataset</a:t>
            </a:r>
            <a:endParaRPr lang="en-US" sz="1013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202186"/>
            <a:ext cx="160734" cy="128588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67981" y="3200400"/>
            <a:ext cx="13936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Newer College Dataset</a:t>
            </a:r>
            <a:endParaRPr lang="en-US" sz="1013" dirty="0"/>
          </a:p>
        </p:txBody>
      </p:sp>
      <p:sp>
        <p:nvSpPr>
          <p:cNvPr id="29" name="Text 18"/>
          <p:cNvSpPr/>
          <p:nvPr/>
        </p:nvSpPr>
        <p:spPr>
          <a:xfrm>
            <a:off x="2090217" y="3200400"/>
            <a:ext cx="16985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Visual-inertial-lidar dataset</a:t>
            </a:r>
            <a:endParaRPr lang="en-US" sz="1013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3459361"/>
            <a:ext cx="160734" cy="128588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767981" y="3457575"/>
            <a:ext cx="15842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MIT Stata Center Data Set</a:t>
            </a:r>
            <a:endParaRPr lang="en-US" sz="1013" dirty="0"/>
          </a:p>
        </p:txBody>
      </p:sp>
      <p:sp>
        <p:nvSpPr>
          <p:cNvPr id="32" name="Text 20"/>
          <p:cNvSpPr/>
          <p:nvPr/>
        </p:nvSpPr>
        <p:spPr>
          <a:xfrm>
            <a:off x="2280782" y="3457575"/>
            <a:ext cx="15368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Indoor mapping dataset</a:t>
            </a:r>
            <a:endParaRPr lang="en-US" sz="1013" dirty="0"/>
          </a:p>
        </p:txBody>
      </p:sp>
      <p:pic>
        <p:nvPicPr>
          <p:cNvPr id="3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3716536"/>
            <a:ext cx="160734" cy="128588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767981" y="3714750"/>
            <a:ext cx="15436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RGB-D Dataset 7-Scenes</a:t>
            </a:r>
            <a:endParaRPr lang="en-US" sz="1013" dirty="0"/>
          </a:p>
        </p:txBody>
      </p:sp>
      <p:sp>
        <p:nvSpPr>
          <p:cNvPr id="35" name="Text 22"/>
          <p:cNvSpPr/>
          <p:nvPr/>
        </p:nvSpPr>
        <p:spPr>
          <a:xfrm>
            <a:off x="2240152" y="3714750"/>
            <a:ext cx="17940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Indoor relocalization dataset</a:t>
            </a:r>
            <a:endParaRPr lang="en-US" sz="1013" dirty="0"/>
          </a:p>
        </p:txBody>
      </p:sp>
      <p:sp>
        <p:nvSpPr>
          <p:cNvPr id="36" name="Shape 23"/>
          <p:cNvSpPr/>
          <p:nvPr/>
        </p:nvSpPr>
        <p:spPr>
          <a:xfrm>
            <a:off x="342900" y="4229100"/>
            <a:ext cx="8458200" cy="8858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7" name="Text 24"/>
          <p:cNvSpPr/>
          <p:nvPr/>
        </p:nvSpPr>
        <p:spPr>
          <a:xfrm>
            <a:off x="514350" y="440055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Robot Instructions Dataset</a:t>
            </a:r>
            <a:endParaRPr lang="en-US" sz="1350" dirty="0"/>
          </a:p>
        </p:txBody>
      </p:sp>
      <p:pic>
        <p:nvPicPr>
          <p:cNvPr id="3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4773811"/>
            <a:ext cx="160734" cy="128588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767981" y="4772025"/>
            <a:ext cx="145777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u="sng" dirty="0">
                <a:solidFill>
                  <a:srgbClr val="2980B9"/>
                </a:solidFill>
                <a:uFill>
                  <a:solidFill>
                    <a:srgbClr val="2980B9"/>
                  </a:solidFill>
                </a:uFill>
                <a:latin typeface="Segoe UI" pitchFamily="34" charset="0"/>
                <a:ea typeface="Segoe UI" pitchFamily="34" charset="-122"/>
                <a:cs typeface="Segoe UI" pitchFamily="34" charset="-120"/>
              </a:rPr>
              <a:t>milistu/robot-instructions</a:t>
            </a:r>
            <a:endParaRPr lang="en-US" sz="1013" dirty="0"/>
          </a:p>
        </p:txBody>
      </p:sp>
      <p:sp>
        <p:nvSpPr>
          <p:cNvPr id="40" name="Text 26"/>
          <p:cNvSpPr/>
          <p:nvPr/>
        </p:nvSpPr>
        <p:spPr>
          <a:xfrm>
            <a:off x="2154315" y="4772025"/>
            <a:ext cx="28091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- Natural language to robot function call dataset</a:t>
            </a:r>
            <a:endParaRPr lang="en-US" sz="1013" dirty="0"/>
          </a:p>
        </p:txBody>
      </p:sp>
      <p:sp>
        <p:nvSpPr>
          <p:cNvPr id="41" name="Shape 27"/>
          <p:cNvSpPr/>
          <p:nvPr/>
        </p:nvSpPr>
        <p:spPr>
          <a:xfrm>
            <a:off x="342900" y="5286375"/>
            <a:ext cx="8458200" cy="14001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2" name="Text 28"/>
          <p:cNvSpPr/>
          <p:nvPr/>
        </p:nvSpPr>
        <p:spPr>
          <a:xfrm>
            <a:off x="514350" y="545782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Additional Resources</a:t>
            </a:r>
            <a:endParaRPr lang="en-US" sz="1350" dirty="0"/>
          </a:p>
        </p:txBody>
      </p:sp>
      <p:pic>
        <p:nvPicPr>
          <p:cNvPr id="4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350" y="5831086"/>
            <a:ext cx="112514" cy="128588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719761" y="5829300"/>
            <a:ext cx="15503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Documentation: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2198712" y="5829300"/>
            <a:ext cx="543268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Refer to individual dataset websites for detailed documentation, papers, and usage guidelines</a:t>
            </a:r>
            <a:endParaRPr lang="en-US" sz="1013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50" y="6088261"/>
            <a:ext cx="160734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767981" y="6086475"/>
            <a:ext cx="12503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Code Repositories: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1946867" y="6086475"/>
            <a:ext cx="44174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Most datasets provide code for loading, visualization, and baseline methods</a:t>
            </a:r>
            <a:endParaRPr lang="en-US" sz="1013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6345436"/>
            <a:ext cx="128588" cy="128588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735834" y="6343650"/>
            <a:ext cx="8861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Benchmarks: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1550557" y="6343650"/>
            <a:ext cx="32234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Many datasets maintain leaderboards for various tasks</a:t>
            </a:r>
            <a:endParaRPr lang="en-US" sz="10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0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Exploring Awesome Robotics Datasets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914400"/>
            <a:ext cx="4114800" cy="28003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85850"/>
            <a:ext cx="3843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Resource Overview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14350" y="1457325"/>
            <a:ext cx="23008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mint-lab/awesome-robotics-datasets</a:t>
            </a:r>
            <a:endParaRPr lang="en-US" sz="1013" dirty="0"/>
          </a:p>
        </p:txBody>
      </p:sp>
      <p:sp>
        <p:nvSpPr>
          <p:cNvPr id="7" name="Text 4"/>
          <p:cNvSpPr/>
          <p:nvPr/>
        </p:nvSpPr>
        <p:spPr>
          <a:xfrm>
            <a:off x="514350" y="1457325"/>
            <a:ext cx="37160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 a curated collection of robotics datasets organized by:</a:t>
            </a:r>
            <a:endParaRPr lang="en-US" sz="1013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73461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0088" y="1971675"/>
            <a:ext cx="183669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Driving (autonomous vehicles)</a:t>
            </a:r>
            <a:endParaRPr lang="en-US" sz="1013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230636"/>
            <a:ext cx="160734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2234" y="2228850"/>
            <a:ext cx="13695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Flying (drones, MAVs)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487811"/>
            <a:ext cx="144661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6161" y="2486025"/>
            <a:ext cx="17722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Underwater (marine robotics)</a:t>
            </a:r>
            <a:endParaRPr lang="en-US" sz="1013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744986"/>
            <a:ext cx="96441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67941" y="2743200"/>
            <a:ext cx="174408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Indoor (navigation, mapping)</a:t>
            </a:r>
            <a:endParaRPr lang="en-US" sz="1013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002161"/>
            <a:ext cx="112514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4014" y="3000375"/>
            <a:ext cx="17652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Outdoor (terrain, localization)</a:t>
            </a:r>
            <a:endParaRPr lang="en-US" sz="1013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59336"/>
            <a:ext cx="128588" cy="12858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00088" y="3257550"/>
            <a:ext cx="20058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Topic-specific (manipulation, etc.)</a:t>
            </a:r>
            <a:endParaRPr lang="en-US" sz="1013" dirty="0"/>
          </a:p>
        </p:txBody>
      </p:sp>
      <p:sp>
        <p:nvSpPr>
          <p:cNvPr id="20" name="Shape 11"/>
          <p:cNvSpPr/>
          <p:nvPr/>
        </p:nvSpPr>
        <p:spPr>
          <a:xfrm>
            <a:off x="4686300" y="914400"/>
            <a:ext cx="4114800" cy="28003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1" name="Text 12"/>
          <p:cNvSpPr/>
          <p:nvPr/>
        </p:nvSpPr>
        <p:spPr>
          <a:xfrm>
            <a:off x="4857750" y="1085850"/>
            <a:ext cx="38433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Exploration Approach</a:t>
            </a:r>
            <a:endParaRPr lang="en-US" sz="1350" dirty="0"/>
          </a:p>
        </p:txBody>
      </p:sp>
      <p:sp>
        <p:nvSpPr>
          <p:cNvPr id="22" name="Text 13"/>
          <p:cNvSpPr/>
          <p:nvPr/>
        </p:nvSpPr>
        <p:spPr>
          <a:xfrm>
            <a:off x="4857750" y="1428750"/>
            <a:ext cx="3843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each selected dataset:</a:t>
            </a:r>
            <a:endParaRPr lang="en-US" sz="1013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1773436"/>
            <a:ext cx="112514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027414" y="1771650"/>
            <a:ext cx="210843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Identify raw data types and formats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750" y="2030611"/>
            <a:ext cx="112514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027414" y="2028825"/>
            <a:ext cx="184403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Examine annotation structures</a:t>
            </a:r>
            <a:endParaRPr lang="en-US" sz="1013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2287786"/>
            <a:ext cx="128588" cy="12858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5043488" y="2286000"/>
            <a:ext cx="166541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Assess scale and coverage</a:t>
            </a:r>
            <a:endParaRPr lang="en-US" sz="1013" dirty="0"/>
          </a:p>
        </p:txBody>
      </p:sp>
      <p:pic>
        <p:nvPicPr>
          <p:cNvPr id="2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2544961"/>
            <a:ext cx="96441" cy="128588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5011341" y="2543175"/>
            <a:ext cx="16725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Analyze concrete examples</a:t>
            </a:r>
            <a:endParaRPr lang="en-US" sz="1013" dirty="0"/>
          </a:p>
        </p:txBody>
      </p:sp>
      <p:pic>
        <p:nvPicPr>
          <p:cNvPr id="3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7750" y="2802136"/>
            <a:ext cx="128588" cy="128588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5043488" y="2800350"/>
            <a:ext cx="155823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Identify unique modalities</a:t>
            </a:r>
            <a:endParaRPr lang="en-US" sz="1013" dirty="0"/>
          </a:p>
        </p:txBody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7750" y="3059311"/>
            <a:ext cx="128588" cy="128588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5043488" y="3057525"/>
            <a:ext cx="18442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Evaluate repurposing potential</a:t>
            </a:r>
            <a:endParaRPr lang="en-US" sz="1013" dirty="0"/>
          </a:p>
        </p:txBody>
      </p:sp>
      <p:sp>
        <p:nvSpPr>
          <p:cNvPr id="35" name="Shape 20"/>
          <p:cNvSpPr/>
          <p:nvPr/>
        </p:nvSpPr>
        <p:spPr>
          <a:xfrm>
            <a:off x="342900" y="3943350"/>
            <a:ext cx="8458200" cy="15144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6" name="Text 21"/>
          <p:cNvSpPr/>
          <p:nvPr/>
        </p:nvSpPr>
        <p:spPr>
          <a:xfrm>
            <a:off x="514350" y="41148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Selected Datasets for Deep Analysis</a:t>
            </a:r>
            <a:endParaRPr lang="en-US" sz="1350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50" y="4488061"/>
            <a:ext cx="128588" cy="128588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700088" y="4486275"/>
            <a:ext cx="149117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KITTI Vision Benchmark</a:t>
            </a:r>
            <a:endParaRPr lang="en-US" sz="1013" dirty="0"/>
          </a:p>
        </p:txBody>
      </p:sp>
      <p:pic>
        <p:nvPicPr>
          <p:cNvPr id="3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7550" y="4488061"/>
            <a:ext cx="128588" cy="128588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3443288" y="4486275"/>
            <a:ext cx="13673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Waymo Open Dataset</a:t>
            </a:r>
            <a:endParaRPr lang="en-US" sz="1013" dirty="0"/>
          </a:p>
        </p:txBody>
      </p:sp>
      <p:pic>
        <p:nvPicPr>
          <p:cNvPr id="4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0750" y="4488061"/>
            <a:ext cx="128588" cy="128588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6186488" y="4486275"/>
            <a:ext cx="11579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nuScenes Dataset</a:t>
            </a:r>
            <a:endParaRPr lang="en-US" sz="1013" dirty="0"/>
          </a:p>
        </p:txBody>
      </p:sp>
      <p:pic>
        <p:nvPicPr>
          <p:cNvPr id="4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4802386"/>
            <a:ext cx="128588" cy="128588"/>
          </a:xfrm>
          <a:prstGeom prst="rect">
            <a:avLst/>
          </a:prstGeom>
        </p:spPr>
      </p:pic>
      <p:sp>
        <p:nvSpPr>
          <p:cNvPr id="44" name="Text 25"/>
          <p:cNvSpPr/>
          <p:nvPr/>
        </p:nvSpPr>
        <p:spPr>
          <a:xfrm>
            <a:off x="700088" y="4800600"/>
            <a:ext cx="16340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Zurich Urban MAV Dataset</a:t>
            </a:r>
            <a:endParaRPr lang="en-US" sz="1013" dirty="0"/>
          </a:p>
        </p:txBody>
      </p:sp>
      <p:pic>
        <p:nvPicPr>
          <p:cNvPr id="4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7550" y="4802386"/>
            <a:ext cx="128588" cy="128588"/>
          </a:xfrm>
          <a:prstGeom prst="rect">
            <a:avLst/>
          </a:prstGeom>
        </p:spPr>
      </p:pic>
      <p:sp>
        <p:nvSpPr>
          <p:cNvPr id="46" name="Text 26"/>
          <p:cNvSpPr/>
          <p:nvPr/>
        </p:nvSpPr>
        <p:spPr>
          <a:xfrm>
            <a:off x="3443288" y="4800600"/>
            <a:ext cx="14149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ACFR Marine Robotics</a:t>
            </a:r>
            <a:endParaRPr lang="en-US" sz="1013" dirty="0"/>
          </a:p>
        </p:txBody>
      </p:sp>
      <p:pic>
        <p:nvPicPr>
          <p:cNvPr id="47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0750" y="4802386"/>
            <a:ext cx="128588" cy="128588"/>
          </a:xfrm>
          <a:prstGeom prst="rect">
            <a:avLst/>
          </a:prstGeom>
        </p:spPr>
      </p:pic>
      <p:sp>
        <p:nvSpPr>
          <p:cNvPr id="48" name="Text 27"/>
          <p:cNvSpPr/>
          <p:nvPr/>
        </p:nvSpPr>
        <p:spPr>
          <a:xfrm>
            <a:off x="6186488" y="4800600"/>
            <a:ext cx="13649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Ford Campus Dataset</a:t>
            </a:r>
            <a:endParaRPr lang="en-US" sz="1013" dirty="0"/>
          </a:p>
        </p:txBody>
      </p:sp>
      <p:pic>
        <p:nvPicPr>
          <p:cNvPr id="49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350" y="5116711"/>
            <a:ext cx="128588" cy="128588"/>
          </a:xfrm>
          <a:prstGeom prst="rect">
            <a:avLst/>
          </a:prstGeom>
        </p:spPr>
      </p:pic>
      <p:sp>
        <p:nvSpPr>
          <p:cNvPr id="50" name="Text 28"/>
          <p:cNvSpPr/>
          <p:nvPr/>
        </p:nvSpPr>
        <p:spPr>
          <a:xfrm>
            <a:off x="700088" y="5114925"/>
            <a:ext cx="131506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New College Dataset</a:t>
            </a:r>
            <a:endParaRPr lang="en-US" sz="1013" dirty="0"/>
          </a:p>
        </p:txBody>
      </p:sp>
      <p:pic>
        <p:nvPicPr>
          <p:cNvPr id="51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57550" y="5116711"/>
            <a:ext cx="128588" cy="128588"/>
          </a:xfrm>
          <a:prstGeom prst="rect">
            <a:avLst/>
          </a:prstGeom>
        </p:spPr>
      </p:pic>
      <p:sp>
        <p:nvSpPr>
          <p:cNvPr id="52" name="Text 29"/>
          <p:cNvSpPr/>
          <p:nvPr/>
        </p:nvSpPr>
        <p:spPr>
          <a:xfrm>
            <a:off x="3443288" y="5114925"/>
            <a:ext cx="15627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MIT Stata Center Dataset</a:t>
            </a:r>
            <a:endParaRPr lang="en-US" sz="1013" dirty="0"/>
          </a:p>
        </p:txBody>
      </p:sp>
      <p:pic>
        <p:nvPicPr>
          <p:cNvPr id="5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00750" y="5116711"/>
            <a:ext cx="128588" cy="128588"/>
          </a:xfrm>
          <a:prstGeom prst="rect">
            <a:avLst/>
          </a:prstGeom>
        </p:spPr>
      </p:pic>
      <p:sp>
        <p:nvSpPr>
          <p:cNvPr id="54" name="Text 30"/>
          <p:cNvSpPr/>
          <p:nvPr/>
        </p:nvSpPr>
        <p:spPr>
          <a:xfrm>
            <a:off x="6186488" y="5114925"/>
            <a:ext cx="15793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RGB-D Dataset 7-Scenes</a:t>
            </a:r>
            <a:endParaRPr lang="en-US" sz="101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15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KITTI Vision Benchmark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7433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09349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Stereo Cameras: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800755" y="1407319"/>
            <a:ext cx="23525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 × PointGrey Flea2 (1.4MP, grayscale)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95748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Color Camera: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664745" y="1700213"/>
            <a:ext cx="20809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 × PointGrey Flea2 (1.4MP, color)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92881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0128" y="1993106"/>
            <a:ext cx="4286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157343" y="1993106"/>
            <a:ext cx="22585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Velodyne HDL-64E (64 beams, 10Hz)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50019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7265" y="2286000"/>
            <a:ext cx="6572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GPS/IMU: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43081" y="2286000"/>
            <a:ext cx="185567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OXTS RT3003 (6-axis, 100Hz)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43175"/>
            <a:ext cx="171450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78697" y="2578894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343109" y="2578894"/>
            <a:ext cx="141527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Volkswagen Passat B6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514350" y="2921794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95055"/>
            <a:ext cx="144661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16161" y="3293269"/>
            <a:ext cx="16128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 hours of traffic scenarios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52230"/>
            <a:ext cx="144661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16161" y="3550444"/>
            <a:ext cx="13936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Urban, rural, highways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809405"/>
            <a:ext cx="144661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16161" y="3807619"/>
            <a:ext cx="16120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~15,000 annotated frames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66580"/>
            <a:ext cx="128588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00088" y="4064794"/>
            <a:ext cx="17407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~200,000 3D objects labeled</a:t>
            </a:r>
            <a:endParaRPr lang="en-US" sz="1013" dirty="0"/>
          </a:p>
        </p:txBody>
      </p:sp>
      <p:sp>
        <p:nvSpPr>
          <p:cNvPr id="30" name="Shape 18"/>
          <p:cNvSpPr/>
          <p:nvPr/>
        </p:nvSpPr>
        <p:spPr>
          <a:xfrm>
            <a:off x="4657725" y="857250"/>
            <a:ext cx="4143375" cy="37433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1" name="Text 19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401961"/>
            <a:ext cx="128588" cy="128588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050659" y="1400175"/>
            <a:ext cx="13359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Bounding Boxes:</a:t>
            </a:r>
            <a:endParaRPr lang="en-US" sz="1013" dirty="0"/>
          </a:p>
        </p:txBody>
      </p:sp>
      <p:sp>
        <p:nvSpPr>
          <p:cNvPr id="34" name="Text 21"/>
          <p:cNvSpPr/>
          <p:nvPr/>
        </p:nvSpPr>
        <p:spPr>
          <a:xfrm>
            <a:off x="4829175" y="1400175"/>
            <a:ext cx="33510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Cars, pedestrians, cyclists with orientation</a:t>
            </a:r>
            <a:endParaRPr lang="en-US" sz="1013" dirty="0"/>
          </a:p>
        </p:txBody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887736"/>
            <a:ext cx="128588" cy="128588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5050659" y="1885950"/>
            <a:ext cx="10789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 Tracking:</a:t>
            </a:r>
            <a:endParaRPr lang="en-US" sz="1013" dirty="0"/>
          </a:p>
        </p:txBody>
      </p:sp>
      <p:sp>
        <p:nvSpPr>
          <p:cNvPr id="37" name="Text 23"/>
          <p:cNvSpPr/>
          <p:nvPr/>
        </p:nvSpPr>
        <p:spPr>
          <a:xfrm>
            <a:off x="6058207" y="1885950"/>
            <a:ext cx="17864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IDs across frames</a:t>
            </a:r>
            <a:endParaRPr lang="en-US" sz="1013" dirty="0"/>
          </a:p>
        </p:txBody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2173486"/>
            <a:ext cx="128588" cy="128588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5050659" y="2171700"/>
            <a:ext cx="1571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Semantic Segmentation:</a:t>
            </a:r>
            <a:endParaRPr lang="en-US" sz="1013" dirty="0"/>
          </a:p>
        </p:txBody>
      </p:sp>
      <p:sp>
        <p:nvSpPr>
          <p:cNvPr id="40" name="Text 25"/>
          <p:cNvSpPr/>
          <p:nvPr/>
        </p:nvSpPr>
        <p:spPr>
          <a:xfrm>
            <a:off x="6551154" y="2171700"/>
            <a:ext cx="139356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Pixel-level class labels</a:t>
            </a:r>
            <a:endParaRPr lang="en-US" sz="1013" dirty="0"/>
          </a:p>
        </p:txBody>
      </p:sp>
      <p:pic>
        <p:nvPicPr>
          <p:cNvPr id="4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2459236"/>
            <a:ext cx="144661" cy="128588"/>
          </a:xfrm>
          <a:prstGeom prst="rect">
            <a:avLst/>
          </a:prstGeom>
        </p:spPr>
      </p:pic>
      <p:sp>
        <p:nvSpPr>
          <p:cNvPr id="42" name="Text 26"/>
          <p:cNvSpPr/>
          <p:nvPr/>
        </p:nvSpPr>
        <p:spPr>
          <a:xfrm>
            <a:off x="5066733" y="2457450"/>
            <a:ext cx="8787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Optical Flow:</a:t>
            </a:r>
            <a:endParaRPr lang="en-US" sz="1013" dirty="0"/>
          </a:p>
        </p:txBody>
      </p:sp>
      <p:sp>
        <p:nvSpPr>
          <p:cNvPr id="43" name="Text 27"/>
          <p:cNvSpPr/>
          <p:nvPr/>
        </p:nvSpPr>
        <p:spPr>
          <a:xfrm>
            <a:off x="5874004" y="2457450"/>
            <a:ext cx="12364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Dense motion fields</a:t>
            </a:r>
            <a:endParaRPr lang="en-US" sz="1013" dirty="0"/>
          </a:p>
        </p:txBody>
      </p:sp>
      <p:pic>
        <p:nvPicPr>
          <p:cNvPr id="4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2744986"/>
            <a:ext cx="128588" cy="128588"/>
          </a:xfrm>
          <a:prstGeom prst="rect">
            <a:avLst/>
          </a:prstGeom>
        </p:spPr>
      </p:pic>
      <p:sp>
        <p:nvSpPr>
          <p:cNvPr id="45" name="Text 28"/>
          <p:cNvSpPr/>
          <p:nvPr/>
        </p:nvSpPr>
        <p:spPr>
          <a:xfrm>
            <a:off x="5050659" y="2743200"/>
            <a:ext cx="842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Depth Maps:</a:t>
            </a:r>
            <a:endParaRPr lang="en-US" sz="1013" dirty="0"/>
          </a:p>
        </p:txBody>
      </p:sp>
      <p:sp>
        <p:nvSpPr>
          <p:cNvPr id="46" name="Text 29"/>
          <p:cNvSpPr/>
          <p:nvPr/>
        </p:nvSpPr>
        <p:spPr>
          <a:xfrm>
            <a:off x="5822184" y="2743200"/>
            <a:ext cx="13080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Stereo-derived depth</a:t>
            </a:r>
            <a:endParaRPr lang="en-US" sz="1013" dirty="0"/>
          </a:p>
        </p:txBody>
      </p:sp>
      <p:pic>
        <p:nvPicPr>
          <p:cNvPr id="4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9175" y="3030736"/>
            <a:ext cx="128588" cy="128588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5050659" y="3028950"/>
            <a:ext cx="72160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Odometry:</a:t>
            </a:r>
            <a:endParaRPr lang="en-US" sz="1013" dirty="0"/>
          </a:p>
        </p:txBody>
      </p:sp>
      <p:sp>
        <p:nvSpPr>
          <p:cNvPr id="49" name="Text 31"/>
          <p:cNvSpPr/>
          <p:nvPr/>
        </p:nvSpPr>
        <p:spPr>
          <a:xfrm>
            <a:off x="5700824" y="3028950"/>
            <a:ext cx="153646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Precise vehicle trajectory</a:t>
            </a:r>
            <a:endParaRPr lang="en-US" sz="1013" dirty="0"/>
          </a:p>
        </p:txBody>
      </p:sp>
      <p:sp>
        <p:nvSpPr>
          <p:cNvPr id="50" name="Text 32"/>
          <p:cNvSpPr/>
          <p:nvPr/>
        </p:nvSpPr>
        <p:spPr>
          <a:xfrm>
            <a:off x="4829175" y="337185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51" name="Text 33"/>
          <p:cNvSpPr/>
          <p:nvPr/>
        </p:nvSpPr>
        <p:spPr>
          <a:xfrm>
            <a:off x="4829175" y="3743325"/>
            <a:ext cx="94311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File Structure:</a:t>
            </a:r>
            <a:endParaRPr lang="en-US" sz="1013" dirty="0"/>
          </a:p>
        </p:txBody>
      </p:sp>
      <p:sp>
        <p:nvSpPr>
          <p:cNvPr id="52" name="Text 34"/>
          <p:cNvSpPr/>
          <p:nvPr/>
        </p:nvSpPr>
        <p:spPr>
          <a:xfrm>
            <a:off x="5700852" y="3743325"/>
            <a:ext cx="21943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Organized by date and drive number</a:t>
            </a:r>
            <a:endParaRPr lang="en-US" sz="1013" dirty="0"/>
          </a:p>
        </p:txBody>
      </p:sp>
      <p:sp>
        <p:nvSpPr>
          <p:cNvPr id="53" name="Text 35"/>
          <p:cNvSpPr/>
          <p:nvPr/>
        </p:nvSpPr>
        <p:spPr>
          <a:xfrm>
            <a:off x="4829175" y="4000500"/>
            <a:ext cx="10288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Box Format:</a:t>
            </a:r>
            <a:endParaRPr lang="en-US" sz="1013" dirty="0"/>
          </a:p>
        </p:txBody>
      </p:sp>
      <p:sp>
        <p:nvSpPr>
          <p:cNvPr id="54" name="Text 36"/>
          <p:cNvSpPr/>
          <p:nvPr/>
        </p:nvSpPr>
        <p:spPr>
          <a:xfrm>
            <a:off x="5786549" y="4000500"/>
            <a:ext cx="22844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[x,y,z,l,w,h,ry] with class and occlusion</a:t>
            </a:r>
            <a:endParaRPr lang="en-US" sz="1013" dirty="0"/>
          </a:p>
        </p:txBody>
      </p:sp>
      <p:sp>
        <p:nvSpPr>
          <p:cNvPr id="55" name="Text 37"/>
          <p:cNvSpPr/>
          <p:nvPr/>
        </p:nvSpPr>
        <p:spPr>
          <a:xfrm>
            <a:off x="4829175" y="425767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56" name="Text 38"/>
          <p:cNvSpPr/>
          <p:nvPr/>
        </p:nvSpPr>
        <p:spPr>
          <a:xfrm>
            <a:off x="5543578" y="4257675"/>
            <a:ext cx="19366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Detailed matrices for all sensors</a:t>
            </a:r>
            <a:endParaRPr lang="en-US" sz="1013" dirty="0"/>
          </a:p>
        </p:txBody>
      </p:sp>
      <p:sp>
        <p:nvSpPr>
          <p:cNvPr id="57" name="Shape 39"/>
          <p:cNvSpPr/>
          <p:nvPr/>
        </p:nvSpPr>
        <p:spPr>
          <a:xfrm>
            <a:off x="342900" y="4772025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8" name="Text 40"/>
          <p:cNvSpPr/>
          <p:nvPr/>
        </p:nvSpPr>
        <p:spPr>
          <a:xfrm>
            <a:off x="514350" y="494347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5316736"/>
            <a:ext cx="144661" cy="128588"/>
          </a:xfrm>
          <a:prstGeom prst="rect">
            <a:avLst/>
          </a:prstGeom>
        </p:spPr>
      </p:pic>
      <p:sp>
        <p:nvSpPr>
          <p:cNvPr id="60" name="Text 41"/>
          <p:cNvSpPr/>
          <p:nvPr/>
        </p:nvSpPr>
        <p:spPr>
          <a:xfrm>
            <a:off x="751908" y="5314950"/>
            <a:ext cx="116476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Benchmark Suite:</a:t>
            </a:r>
            <a:endParaRPr lang="en-US" sz="1013" dirty="0"/>
          </a:p>
        </p:txBody>
      </p:sp>
      <p:sp>
        <p:nvSpPr>
          <p:cNvPr id="61" name="Text 42"/>
          <p:cNvSpPr/>
          <p:nvPr/>
        </p:nvSpPr>
        <p:spPr>
          <a:xfrm>
            <a:off x="1845236" y="5314950"/>
            <a:ext cx="17297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tasks in one dataset</a:t>
            </a:r>
            <a:endParaRPr lang="en-US" sz="1013" dirty="0"/>
          </a:p>
        </p:txBody>
      </p:sp>
      <p:pic>
        <p:nvPicPr>
          <p:cNvPr id="6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4350" y="5573911"/>
            <a:ext cx="144661" cy="128588"/>
          </a:xfrm>
          <a:prstGeom prst="rect">
            <a:avLst/>
          </a:prstGeom>
        </p:spPr>
      </p:pic>
      <p:sp>
        <p:nvSpPr>
          <p:cNvPr id="63" name="Text 43"/>
          <p:cNvSpPr/>
          <p:nvPr/>
        </p:nvSpPr>
        <p:spPr>
          <a:xfrm>
            <a:off x="751908" y="5572125"/>
            <a:ext cx="1707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Synchronized Multi-Modal:</a:t>
            </a:r>
            <a:endParaRPr lang="en-US" sz="1013" dirty="0"/>
          </a:p>
        </p:txBody>
      </p:sp>
      <p:sp>
        <p:nvSpPr>
          <p:cNvPr id="64" name="Text 44"/>
          <p:cNvSpPr/>
          <p:nvPr/>
        </p:nvSpPr>
        <p:spPr>
          <a:xfrm>
            <a:off x="2387771" y="5572125"/>
            <a:ext cx="20082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All sensors precisely time-aligned</a:t>
            </a:r>
            <a:endParaRPr lang="en-US" sz="1013" dirty="0"/>
          </a:p>
        </p:txBody>
      </p:sp>
      <p:pic>
        <p:nvPicPr>
          <p:cNvPr id="65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9150" y="5316736"/>
            <a:ext cx="144661" cy="128588"/>
          </a:xfrm>
          <a:prstGeom prst="rect">
            <a:avLst/>
          </a:prstGeom>
        </p:spPr>
      </p:pic>
      <p:sp>
        <p:nvSpPr>
          <p:cNvPr id="66" name="Text 45"/>
          <p:cNvSpPr/>
          <p:nvPr/>
        </p:nvSpPr>
        <p:spPr>
          <a:xfrm>
            <a:off x="4866708" y="5314950"/>
            <a:ext cx="14720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Diverse Environments:</a:t>
            </a:r>
            <a:endParaRPr lang="en-US" sz="1013" dirty="0"/>
          </a:p>
        </p:txBody>
      </p:sp>
      <p:sp>
        <p:nvSpPr>
          <p:cNvPr id="67" name="Text 46"/>
          <p:cNvSpPr/>
          <p:nvPr/>
        </p:nvSpPr>
        <p:spPr>
          <a:xfrm>
            <a:off x="6267357" y="5314950"/>
            <a:ext cx="18416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Urban, highway, country roads</a:t>
            </a:r>
            <a:endParaRPr lang="en-US" sz="1013" dirty="0"/>
          </a:p>
        </p:txBody>
      </p:sp>
      <p:pic>
        <p:nvPicPr>
          <p:cNvPr id="6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9150" y="5573911"/>
            <a:ext cx="144661" cy="128588"/>
          </a:xfrm>
          <a:prstGeom prst="rect">
            <a:avLst/>
          </a:prstGeom>
        </p:spPr>
      </p:pic>
      <p:sp>
        <p:nvSpPr>
          <p:cNvPr id="69" name="Text 47"/>
          <p:cNvSpPr/>
          <p:nvPr/>
        </p:nvSpPr>
        <p:spPr>
          <a:xfrm>
            <a:off x="4866708" y="5572125"/>
            <a:ext cx="11738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Rich Annotations:</a:t>
            </a:r>
            <a:endParaRPr lang="en-US" sz="1013" dirty="0"/>
          </a:p>
        </p:txBody>
      </p:sp>
      <p:sp>
        <p:nvSpPr>
          <p:cNvPr id="70" name="Text 48"/>
          <p:cNvSpPr/>
          <p:nvPr/>
        </p:nvSpPr>
        <p:spPr>
          <a:xfrm>
            <a:off x="5969133" y="5572125"/>
            <a:ext cx="16224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ground truth types</a:t>
            </a:r>
            <a:endParaRPr lang="en-US" sz="101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429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Waymo Open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857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0128" y="1407319"/>
            <a:ext cx="5001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Lidars: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228837" y="1407319"/>
            <a:ext cx="31125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 × Lidars (1 mid-range top, 4 short-range perimeter)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6575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364819" y="1700213"/>
            <a:ext cx="27479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 × high-resolution cameras (front, sides, rear)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214313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1559" y="1993106"/>
            <a:ext cx="4784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Audio: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228613" y="1993106"/>
            <a:ext cx="18727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Synchronized audio recordings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697" y="2286000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43109" y="2286000"/>
            <a:ext cx="17819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Waymo autonomous vehicles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289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002161"/>
            <a:ext cx="14466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6161" y="3000375"/>
            <a:ext cx="15117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1,000+ driving segments</a:t>
            </a:r>
            <a:endParaRPr lang="en-US" sz="1013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59336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00088" y="3257550"/>
            <a:ext cx="16834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20+ seconds each segment</a:t>
            </a:r>
            <a:endParaRPr lang="en-US" sz="1013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16511"/>
            <a:ext cx="144661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16161" y="3514725"/>
            <a:ext cx="19938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Diverse locations, times, weather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773686"/>
            <a:ext cx="128588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00088" y="3771900"/>
            <a:ext cx="182268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Millions of 3D bounding boxes</a:t>
            </a:r>
            <a:endParaRPr lang="en-US" sz="1013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30861"/>
            <a:ext cx="128588" cy="12858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00088" y="4029075"/>
            <a:ext cx="12972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12+ million 2D labels</a:t>
            </a:r>
            <a:endParaRPr lang="en-US" sz="1013" dirty="0"/>
          </a:p>
        </p:txBody>
      </p:sp>
      <p:sp>
        <p:nvSpPr>
          <p:cNvPr id="29" name="Shape 17"/>
          <p:cNvSpPr/>
          <p:nvPr/>
        </p:nvSpPr>
        <p:spPr>
          <a:xfrm>
            <a:off x="4657725" y="857250"/>
            <a:ext cx="4143375" cy="3857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0" name="Text 18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401961"/>
            <a:ext cx="128588" cy="128588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050659" y="1400175"/>
            <a:ext cx="13359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Bounding Boxes:</a:t>
            </a:r>
            <a:endParaRPr lang="en-US" sz="1013" dirty="0"/>
          </a:p>
        </p:txBody>
      </p:sp>
      <p:sp>
        <p:nvSpPr>
          <p:cNvPr id="33" name="Text 20"/>
          <p:cNvSpPr/>
          <p:nvPr/>
        </p:nvSpPr>
        <p:spPr>
          <a:xfrm>
            <a:off x="4829175" y="1400175"/>
            <a:ext cx="35584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Vehicles, pedestrians, cyclists with tracking IDs</a:t>
            </a:r>
            <a:endParaRPr lang="en-US" sz="1013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887736"/>
            <a:ext cx="112514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34586" y="1885950"/>
            <a:ext cx="13359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2D Bounding Boxes: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6299057" y="1885950"/>
            <a:ext cx="16866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Aligned with camera frames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2173486"/>
            <a:ext cx="128588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50659" y="2171700"/>
            <a:ext cx="15719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Semantic Segmentation: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4829175" y="2171700"/>
            <a:ext cx="337288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22 classes (road, sidewalk, vehicles, etc.)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2659261"/>
            <a:ext cx="128588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50659" y="2657475"/>
            <a:ext cx="5355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Motion: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5514780" y="2657475"/>
            <a:ext cx="13150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Predicted trajectories</a:t>
            </a:r>
            <a:endParaRPr lang="en-US" sz="1013" dirty="0"/>
          </a:p>
        </p:txBody>
      </p:sp>
      <p:pic>
        <p:nvPicPr>
          <p:cNvPr id="4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2945011"/>
            <a:ext cx="144661" cy="128588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5066733" y="2943225"/>
            <a:ext cx="8216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Scene Flow:</a:t>
            </a:r>
            <a:endParaRPr lang="en-US" sz="1013" dirty="0"/>
          </a:p>
        </p:txBody>
      </p:sp>
      <p:sp>
        <p:nvSpPr>
          <p:cNvPr id="45" name="Text 28"/>
          <p:cNvSpPr/>
          <p:nvPr/>
        </p:nvSpPr>
        <p:spPr>
          <a:xfrm>
            <a:off x="5816994" y="2943225"/>
            <a:ext cx="15794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Point-level motion vectors</a:t>
            </a:r>
            <a:endParaRPr lang="en-US" sz="1013" dirty="0"/>
          </a:p>
        </p:txBody>
      </p:sp>
      <p:sp>
        <p:nvSpPr>
          <p:cNvPr id="46" name="Text 29"/>
          <p:cNvSpPr/>
          <p:nvPr/>
        </p:nvSpPr>
        <p:spPr>
          <a:xfrm>
            <a:off x="4829175" y="32861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7" name="Text 30"/>
          <p:cNvSpPr/>
          <p:nvPr/>
        </p:nvSpPr>
        <p:spPr>
          <a:xfrm>
            <a:off x="4829175" y="36576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8" name="Text 31"/>
          <p:cNvSpPr/>
          <p:nvPr/>
        </p:nvSpPr>
        <p:spPr>
          <a:xfrm>
            <a:off x="5622243" y="3657600"/>
            <a:ext cx="21249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TFRecord files with protocol buffers</a:t>
            </a:r>
            <a:endParaRPr lang="en-US" sz="1013" dirty="0"/>
          </a:p>
        </p:txBody>
      </p:sp>
      <p:sp>
        <p:nvSpPr>
          <p:cNvPr id="49" name="Text 32"/>
          <p:cNvSpPr/>
          <p:nvPr/>
        </p:nvSpPr>
        <p:spPr>
          <a:xfrm>
            <a:off x="4829175" y="3914775"/>
            <a:ext cx="10288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Box Format:</a:t>
            </a:r>
            <a:endParaRPr lang="en-US" sz="1013" dirty="0"/>
          </a:p>
        </p:txBody>
      </p:sp>
      <p:sp>
        <p:nvSpPr>
          <p:cNvPr id="50" name="Text 33"/>
          <p:cNvSpPr/>
          <p:nvPr/>
        </p:nvSpPr>
        <p:spPr>
          <a:xfrm>
            <a:off x="4829175" y="3914775"/>
            <a:ext cx="354237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[center_x, center_y, center_z, length, width, height, heading]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829175" y="4371975"/>
            <a:ext cx="96446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Segmentation:</a:t>
            </a:r>
            <a:endParaRPr lang="en-US" sz="1013" dirty="0"/>
          </a:p>
        </p:txBody>
      </p:sp>
      <p:sp>
        <p:nvSpPr>
          <p:cNvPr id="52" name="Text 35"/>
          <p:cNvSpPr/>
          <p:nvPr/>
        </p:nvSpPr>
        <p:spPr>
          <a:xfrm>
            <a:off x="5722200" y="4371975"/>
            <a:ext cx="229434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Per-point semantic labels in Lidar data</a:t>
            </a:r>
            <a:endParaRPr lang="en-US" sz="1013" dirty="0"/>
          </a:p>
        </p:txBody>
      </p:sp>
      <p:sp>
        <p:nvSpPr>
          <p:cNvPr id="53" name="Shape 36"/>
          <p:cNvSpPr/>
          <p:nvPr/>
        </p:nvSpPr>
        <p:spPr>
          <a:xfrm>
            <a:off x="342900" y="4886325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4" name="Text 37"/>
          <p:cNvSpPr/>
          <p:nvPr/>
        </p:nvSpPr>
        <p:spPr>
          <a:xfrm>
            <a:off x="514350" y="505777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431036"/>
            <a:ext cx="144661" cy="128588"/>
          </a:xfrm>
          <a:prstGeom prst="rect">
            <a:avLst/>
          </a:prstGeom>
        </p:spPr>
      </p:pic>
      <p:sp>
        <p:nvSpPr>
          <p:cNvPr id="56" name="Text 38"/>
          <p:cNvSpPr/>
          <p:nvPr/>
        </p:nvSpPr>
        <p:spPr>
          <a:xfrm>
            <a:off x="751908" y="5429250"/>
            <a:ext cx="116432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Multi-Lidar Setup:</a:t>
            </a:r>
            <a:endParaRPr lang="en-US" sz="1013" dirty="0"/>
          </a:p>
        </p:txBody>
      </p:sp>
      <p:sp>
        <p:nvSpPr>
          <p:cNvPr id="57" name="Text 39"/>
          <p:cNvSpPr/>
          <p:nvPr/>
        </p:nvSpPr>
        <p:spPr>
          <a:xfrm>
            <a:off x="1844790" y="5429250"/>
            <a:ext cx="16168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 Lidars for 360° coverage</a:t>
            </a:r>
            <a:endParaRPr lang="en-US" sz="1013" dirty="0"/>
          </a:p>
        </p:txBody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5688211"/>
            <a:ext cx="144661" cy="128588"/>
          </a:xfrm>
          <a:prstGeom prst="rect">
            <a:avLst/>
          </a:prstGeom>
        </p:spPr>
      </p:pic>
      <p:sp>
        <p:nvSpPr>
          <p:cNvPr id="59" name="Text 40"/>
          <p:cNvSpPr/>
          <p:nvPr/>
        </p:nvSpPr>
        <p:spPr>
          <a:xfrm>
            <a:off x="751908" y="5686425"/>
            <a:ext cx="11785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Audio Integration:</a:t>
            </a:r>
            <a:endParaRPr lang="en-US" sz="1013" dirty="0"/>
          </a:p>
        </p:txBody>
      </p:sp>
      <p:sp>
        <p:nvSpPr>
          <p:cNvPr id="60" name="Text 41"/>
          <p:cNvSpPr/>
          <p:nvPr/>
        </p:nvSpPr>
        <p:spPr>
          <a:xfrm>
            <a:off x="1859049" y="5686425"/>
            <a:ext cx="22015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Rare in autonomous driving datasets</a:t>
            </a:r>
            <a:endParaRPr lang="en-US" sz="1013" dirty="0"/>
          </a:p>
        </p:txBody>
      </p:sp>
      <p:pic>
        <p:nvPicPr>
          <p:cNvPr id="6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9150" y="5431036"/>
            <a:ext cx="144661" cy="128588"/>
          </a:xfrm>
          <a:prstGeom prst="rect">
            <a:avLst/>
          </a:prstGeom>
        </p:spPr>
      </p:pic>
      <p:sp>
        <p:nvSpPr>
          <p:cNvPr id="62" name="Text 42"/>
          <p:cNvSpPr/>
          <p:nvPr/>
        </p:nvSpPr>
        <p:spPr>
          <a:xfrm>
            <a:off x="4866708" y="5429250"/>
            <a:ext cx="8216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Scene Flow:</a:t>
            </a:r>
            <a:endParaRPr lang="en-US" sz="1013" dirty="0"/>
          </a:p>
        </p:txBody>
      </p:sp>
      <p:sp>
        <p:nvSpPr>
          <p:cNvPr id="63" name="Text 43"/>
          <p:cNvSpPr/>
          <p:nvPr/>
        </p:nvSpPr>
        <p:spPr>
          <a:xfrm>
            <a:off x="5616969" y="5429250"/>
            <a:ext cx="1751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Point-level motion estimation</a:t>
            </a:r>
            <a:endParaRPr lang="en-US" sz="1013" dirty="0"/>
          </a:p>
        </p:txBody>
      </p:sp>
      <p:pic>
        <p:nvPicPr>
          <p:cNvPr id="6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9150" y="5688211"/>
            <a:ext cx="144661" cy="128588"/>
          </a:xfrm>
          <a:prstGeom prst="rect">
            <a:avLst/>
          </a:prstGeom>
        </p:spPr>
      </p:pic>
      <p:sp>
        <p:nvSpPr>
          <p:cNvPr id="65" name="Text 44"/>
          <p:cNvSpPr/>
          <p:nvPr/>
        </p:nvSpPr>
        <p:spPr>
          <a:xfrm>
            <a:off x="4866708" y="5686425"/>
            <a:ext cx="128607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Diverse Conditions:</a:t>
            </a:r>
            <a:endParaRPr lang="en-US" sz="1013" dirty="0"/>
          </a:p>
        </p:txBody>
      </p:sp>
      <p:sp>
        <p:nvSpPr>
          <p:cNvPr id="66" name="Text 45"/>
          <p:cNvSpPr/>
          <p:nvPr/>
        </p:nvSpPr>
        <p:spPr>
          <a:xfrm>
            <a:off x="6081340" y="5686425"/>
            <a:ext cx="24657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Day/night, various weather, multiple cities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9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nuScenes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0128" y="1407319"/>
            <a:ext cx="4286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157343" y="1407319"/>
            <a:ext cx="15759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 × 32-beam Lidar (20Hz)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6575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364819" y="1700213"/>
            <a:ext cx="18704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 × cameras for 360° coverage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1993106"/>
            <a:ext cx="47874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Radar: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186002" y="1993106"/>
            <a:ext cx="11113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5 × radar sensors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50019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7265" y="2286000"/>
            <a:ext cx="6572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GPS/IMU: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43081" y="2286000"/>
            <a:ext cx="16009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High-precision localization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43175"/>
            <a:ext cx="171450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78697" y="2578894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343109" y="2578894"/>
            <a:ext cx="23157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Vehicle with roof-mounted sensor suite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514350" y="2921794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95055"/>
            <a:ext cx="144661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16161" y="3293269"/>
            <a:ext cx="15153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1,000 scenes (20s each)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52230"/>
            <a:ext cx="144661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16161" y="3550444"/>
            <a:ext cx="13797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Boston and Singapore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809405"/>
            <a:ext cx="128588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00088" y="3807619"/>
            <a:ext cx="16295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Day/night, various weather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66580"/>
            <a:ext cx="128588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00088" y="4064794"/>
            <a:ext cx="15368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1.4M 3D bounding boxes</a:t>
            </a:r>
            <a:endParaRPr lang="en-US" sz="1013" dirty="0"/>
          </a:p>
        </p:txBody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323755"/>
            <a:ext cx="128588" cy="128588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700088" y="4321969"/>
            <a:ext cx="10935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23 object classes</a:t>
            </a:r>
            <a:endParaRPr lang="en-US" sz="1013" dirty="0"/>
          </a:p>
        </p:txBody>
      </p:sp>
      <p:sp>
        <p:nvSpPr>
          <p:cNvPr id="32" name="Shape 19"/>
          <p:cNvSpPr/>
          <p:nvPr/>
        </p:nvSpPr>
        <p:spPr>
          <a:xfrm>
            <a:off x="4657725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0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401961"/>
            <a:ext cx="128588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50659" y="1400175"/>
            <a:ext cx="13359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Bounding Boxes: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6315131" y="1400175"/>
            <a:ext cx="15437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23 classes with attributes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50659" y="1685925"/>
            <a:ext cx="10789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 Tracking: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6058207" y="1685925"/>
            <a:ext cx="178646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IDs across frames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50659" y="1971675"/>
            <a:ext cx="10504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Semantic Maps: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6029632" y="1971675"/>
            <a:ext cx="18486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Road geometry, lane markings</a:t>
            </a:r>
            <a:endParaRPr lang="en-US" sz="1013" dirty="0"/>
          </a:p>
        </p:txBody>
      </p:sp>
      <p:pic>
        <p:nvPicPr>
          <p:cNvPr id="4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2259211"/>
            <a:ext cx="160734" cy="128588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5082806" y="2257425"/>
            <a:ext cx="11525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Object Attributes:</a:t>
            </a:r>
            <a:endParaRPr lang="en-US" sz="1013" dirty="0"/>
          </a:p>
        </p:txBody>
      </p:sp>
      <p:sp>
        <p:nvSpPr>
          <p:cNvPr id="45" name="Text 28"/>
          <p:cNvSpPr/>
          <p:nvPr/>
        </p:nvSpPr>
        <p:spPr>
          <a:xfrm>
            <a:off x="6163940" y="2257425"/>
            <a:ext cx="13649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Visibility, activity, pose</a:t>
            </a:r>
            <a:endParaRPr lang="en-US" sz="1013" dirty="0"/>
          </a:p>
        </p:txBody>
      </p:sp>
      <p:pic>
        <p:nvPicPr>
          <p:cNvPr id="4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9175" y="2544961"/>
            <a:ext cx="144661" cy="128588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5066733" y="2543175"/>
            <a:ext cx="6643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HD Maps:</a:t>
            </a:r>
            <a:endParaRPr lang="en-US" sz="1013" dirty="0"/>
          </a:p>
        </p:txBody>
      </p:sp>
      <p:sp>
        <p:nvSpPr>
          <p:cNvPr id="48" name="Text 30"/>
          <p:cNvSpPr/>
          <p:nvPr/>
        </p:nvSpPr>
        <p:spPr>
          <a:xfrm>
            <a:off x="5659692" y="2543175"/>
            <a:ext cx="183658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Drivable areas, walkways, etc.</a:t>
            </a:r>
            <a:endParaRPr lang="en-US" sz="1013" dirty="0"/>
          </a:p>
        </p:txBody>
      </p:sp>
      <p:sp>
        <p:nvSpPr>
          <p:cNvPr id="49" name="Text 31"/>
          <p:cNvSpPr/>
          <p:nvPr/>
        </p:nvSpPr>
        <p:spPr>
          <a:xfrm>
            <a:off x="4829175" y="288607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50" name="Text 32"/>
          <p:cNvSpPr/>
          <p:nvPr/>
        </p:nvSpPr>
        <p:spPr>
          <a:xfrm>
            <a:off x="4829175" y="3257550"/>
            <a:ext cx="100032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Structure:</a:t>
            </a:r>
            <a:endParaRPr lang="en-US" sz="1013" dirty="0"/>
          </a:p>
        </p:txBody>
      </p:sp>
      <p:sp>
        <p:nvSpPr>
          <p:cNvPr id="51" name="Text 33"/>
          <p:cNvSpPr/>
          <p:nvPr/>
        </p:nvSpPr>
        <p:spPr>
          <a:xfrm>
            <a:off x="5758058" y="3257550"/>
            <a:ext cx="274434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Scenes → Samples → Data (sensor readings)</a:t>
            </a:r>
            <a:endParaRPr lang="en-US" sz="1013" dirty="0"/>
          </a:p>
        </p:txBody>
      </p:sp>
      <p:sp>
        <p:nvSpPr>
          <p:cNvPr id="52" name="Text 34"/>
          <p:cNvSpPr/>
          <p:nvPr/>
        </p:nvSpPr>
        <p:spPr>
          <a:xfrm>
            <a:off x="4829175" y="3514725"/>
            <a:ext cx="10288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Box Format:</a:t>
            </a:r>
            <a:endParaRPr lang="en-US" sz="1013" dirty="0"/>
          </a:p>
        </p:txBody>
      </p:sp>
      <p:sp>
        <p:nvSpPr>
          <p:cNvPr id="53" name="Text 35"/>
          <p:cNvSpPr/>
          <p:nvPr/>
        </p:nvSpPr>
        <p:spPr>
          <a:xfrm>
            <a:off x="5786549" y="3514725"/>
            <a:ext cx="215339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[x,y,z,w,l,h,θ] with velocity, attributes</a:t>
            </a:r>
            <a:endParaRPr lang="en-US" sz="1013" dirty="0"/>
          </a:p>
        </p:txBody>
      </p:sp>
      <p:sp>
        <p:nvSpPr>
          <p:cNvPr id="54" name="Text 36"/>
          <p:cNvSpPr/>
          <p:nvPr/>
        </p:nvSpPr>
        <p:spPr>
          <a:xfrm>
            <a:off x="4829175" y="3771900"/>
            <a:ext cx="6858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Map Data:</a:t>
            </a:r>
            <a:endParaRPr lang="en-US" sz="1013" dirty="0"/>
          </a:p>
        </p:txBody>
      </p:sp>
      <p:sp>
        <p:nvSpPr>
          <p:cNvPr id="55" name="Text 37"/>
          <p:cNvSpPr/>
          <p:nvPr/>
        </p:nvSpPr>
        <p:spPr>
          <a:xfrm>
            <a:off x="5443621" y="3771900"/>
            <a:ext cx="23658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Vector layers for lanes, boundaries, etc.</a:t>
            </a:r>
            <a:endParaRPr lang="en-US" sz="1013" dirty="0"/>
          </a:p>
        </p:txBody>
      </p:sp>
      <p:sp>
        <p:nvSpPr>
          <p:cNvPr id="56" name="Shape 38"/>
          <p:cNvSpPr/>
          <p:nvPr/>
        </p:nvSpPr>
        <p:spPr>
          <a:xfrm>
            <a:off x="342900" y="4836319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7" name="Text 39"/>
          <p:cNvSpPr/>
          <p:nvPr/>
        </p:nvSpPr>
        <p:spPr>
          <a:xfrm>
            <a:off x="514350" y="5007769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5381030"/>
            <a:ext cx="144661" cy="128588"/>
          </a:xfrm>
          <a:prstGeom prst="rect">
            <a:avLst/>
          </a:prstGeom>
        </p:spPr>
      </p:pic>
      <p:sp>
        <p:nvSpPr>
          <p:cNvPr id="59" name="Text 40"/>
          <p:cNvSpPr/>
          <p:nvPr/>
        </p:nvSpPr>
        <p:spPr>
          <a:xfrm>
            <a:off x="751908" y="5379244"/>
            <a:ext cx="11788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Radar Integration:</a:t>
            </a:r>
            <a:endParaRPr lang="en-US" sz="1013" dirty="0"/>
          </a:p>
        </p:txBody>
      </p:sp>
      <p:sp>
        <p:nvSpPr>
          <p:cNvPr id="60" name="Text 41"/>
          <p:cNvSpPr/>
          <p:nvPr/>
        </p:nvSpPr>
        <p:spPr>
          <a:xfrm>
            <a:off x="1859300" y="5379244"/>
            <a:ext cx="173662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Uncommon in most datasets</a:t>
            </a:r>
            <a:endParaRPr lang="en-US" sz="1013" dirty="0"/>
          </a:p>
        </p:txBody>
      </p:sp>
      <p:pic>
        <p:nvPicPr>
          <p:cNvPr id="61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4350" y="5638205"/>
            <a:ext cx="144661" cy="128588"/>
          </a:xfrm>
          <a:prstGeom prst="rect">
            <a:avLst/>
          </a:prstGeom>
        </p:spPr>
      </p:pic>
      <p:sp>
        <p:nvSpPr>
          <p:cNvPr id="62" name="Text 42"/>
          <p:cNvSpPr/>
          <p:nvPr/>
        </p:nvSpPr>
        <p:spPr>
          <a:xfrm>
            <a:off x="751908" y="5636419"/>
            <a:ext cx="10310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Rich Attributes:</a:t>
            </a:r>
            <a:endParaRPr lang="en-US" sz="1013" dirty="0"/>
          </a:p>
        </p:txBody>
      </p:sp>
      <p:sp>
        <p:nvSpPr>
          <p:cNvPr id="63" name="Text 43"/>
          <p:cNvSpPr/>
          <p:nvPr/>
        </p:nvSpPr>
        <p:spPr>
          <a:xfrm>
            <a:off x="1711542" y="5636419"/>
            <a:ext cx="199416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Detailed object state descriptions</a:t>
            </a:r>
            <a:endParaRPr lang="en-US" sz="1013" dirty="0"/>
          </a:p>
        </p:txBody>
      </p:sp>
      <p:pic>
        <p:nvPicPr>
          <p:cNvPr id="6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9150" y="5381030"/>
            <a:ext cx="144661" cy="128588"/>
          </a:xfrm>
          <a:prstGeom prst="rect">
            <a:avLst/>
          </a:prstGeom>
        </p:spPr>
      </p:pic>
      <p:sp>
        <p:nvSpPr>
          <p:cNvPr id="65" name="Text 44"/>
          <p:cNvSpPr/>
          <p:nvPr/>
        </p:nvSpPr>
        <p:spPr>
          <a:xfrm>
            <a:off x="4866708" y="5379244"/>
            <a:ext cx="69994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Multi-City:</a:t>
            </a:r>
            <a:endParaRPr lang="en-US" sz="1013" dirty="0"/>
          </a:p>
        </p:txBody>
      </p:sp>
      <p:sp>
        <p:nvSpPr>
          <p:cNvPr id="66" name="Text 45"/>
          <p:cNvSpPr/>
          <p:nvPr/>
        </p:nvSpPr>
        <p:spPr>
          <a:xfrm>
            <a:off x="5495218" y="5379244"/>
            <a:ext cx="21224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Cross-cultural driving environments</a:t>
            </a:r>
            <a:endParaRPr lang="en-US" sz="1013" dirty="0"/>
          </a:p>
        </p:txBody>
      </p:sp>
      <p:pic>
        <p:nvPicPr>
          <p:cNvPr id="6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29150" y="5638205"/>
            <a:ext cx="144661" cy="128588"/>
          </a:xfrm>
          <a:prstGeom prst="rect">
            <a:avLst/>
          </a:prstGeom>
        </p:spPr>
      </p:pic>
      <p:sp>
        <p:nvSpPr>
          <p:cNvPr id="68" name="Text 46"/>
          <p:cNvSpPr/>
          <p:nvPr/>
        </p:nvSpPr>
        <p:spPr>
          <a:xfrm>
            <a:off x="4866708" y="5636419"/>
            <a:ext cx="66439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HD Maps:</a:t>
            </a:r>
            <a:endParaRPr lang="en-US" sz="1013" dirty="0"/>
          </a:p>
        </p:txBody>
      </p:sp>
      <p:sp>
        <p:nvSpPr>
          <p:cNvPr id="69" name="Text 47"/>
          <p:cNvSpPr/>
          <p:nvPr/>
        </p:nvSpPr>
        <p:spPr>
          <a:xfrm>
            <a:off x="5459667" y="5636419"/>
            <a:ext cx="179380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Detailed semantic map layers</a:t>
            </a:r>
            <a:endParaRPr lang="en-US" sz="101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86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Zurich Urban MAV Dataset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5147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8697" y="1407319"/>
            <a:ext cx="1021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Stereo Camera: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729234" y="1407319"/>
            <a:ext cx="197979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Synchronized stereo image pairs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3499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IMU: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057219" y="1700213"/>
            <a:ext cx="21153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ADIS16448 IMU (3-axis accel/gyro)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697" y="1993106"/>
            <a:ext cx="9719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Event Camera: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679200" y="1993106"/>
            <a:ext cx="181987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Dynamic Vision Sensor (DVS)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214313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21559" y="2286000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85971" y="2286000"/>
            <a:ext cx="16197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Micro Aerial Vehicle (MAV)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289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002161"/>
            <a:ext cx="14466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6161" y="3000375"/>
            <a:ext cx="167936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Urban environment (Zurich)</a:t>
            </a:r>
            <a:endParaRPr lang="en-US" sz="1013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59336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00088" y="3257550"/>
            <a:ext cx="152220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flight trajectories</a:t>
            </a:r>
            <a:endParaRPr lang="en-US" sz="1013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16511"/>
            <a:ext cx="128588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00088" y="3514725"/>
            <a:ext cx="184412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Several minutes per sequence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773686"/>
            <a:ext cx="128588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00088" y="3771900"/>
            <a:ext cx="12507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20Hz stereo images</a:t>
            </a:r>
            <a:endParaRPr lang="en-US" sz="1013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30861"/>
            <a:ext cx="128588" cy="128588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00088" y="4029075"/>
            <a:ext cx="10362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200Hz IMU data</a:t>
            </a:r>
            <a:endParaRPr lang="en-US" sz="1013" dirty="0"/>
          </a:p>
        </p:txBody>
      </p:sp>
      <p:sp>
        <p:nvSpPr>
          <p:cNvPr id="29" name="Shape 17"/>
          <p:cNvSpPr/>
          <p:nvPr/>
        </p:nvSpPr>
        <p:spPr>
          <a:xfrm>
            <a:off x="4657725" y="857250"/>
            <a:ext cx="4143375" cy="35147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0" name="Text 18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401961"/>
            <a:ext cx="112514" cy="128588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034586" y="1400175"/>
            <a:ext cx="12787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Pose Ground Truth:</a:t>
            </a:r>
            <a:endParaRPr lang="en-US" sz="1013" dirty="0"/>
          </a:p>
        </p:txBody>
      </p:sp>
      <p:sp>
        <p:nvSpPr>
          <p:cNvPr id="33" name="Text 20"/>
          <p:cNvSpPr/>
          <p:nvPr/>
        </p:nvSpPr>
        <p:spPr>
          <a:xfrm>
            <a:off x="6241852" y="1400175"/>
            <a:ext cx="105744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6-DOF trajectory</a:t>
            </a:r>
            <a:endParaRPr lang="en-US" sz="1013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50659" y="168592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5765062" y="1685925"/>
            <a:ext cx="1672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 intrinsics/extrinsics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50659" y="1971675"/>
            <a:ext cx="14479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 Synchronization: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6427198" y="1971675"/>
            <a:ext cx="12290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Precise timestamps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2259211"/>
            <a:ext cx="144661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66733" y="2257425"/>
            <a:ext cx="10505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Reference Data: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6045845" y="2257425"/>
            <a:ext cx="177968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Leica position measurements</a:t>
            </a:r>
            <a:endParaRPr lang="en-US" sz="1013" dirty="0"/>
          </a:p>
        </p:txBody>
      </p:sp>
      <p:sp>
        <p:nvSpPr>
          <p:cNvPr id="43" name="Text 27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4" name="Text 28"/>
          <p:cNvSpPr/>
          <p:nvPr/>
        </p:nvSpPr>
        <p:spPr>
          <a:xfrm>
            <a:off x="4829175" y="29718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5" name="Text 29"/>
          <p:cNvSpPr/>
          <p:nvPr/>
        </p:nvSpPr>
        <p:spPr>
          <a:xfrm>
            <a:off x="5622243" y="2971800"/>
            <a:ext cx="9004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ROS bag files</a:t>
            </a:r>
            <a:endParaRPr lang="en-US" sz="1013" dirty="0"/>
          </a:p>
        </p:txBody>
      </p:sp>
      <p:sp>
        <p:nvSpPr>
          <p:cNvPr id="46" name="Text 30"/>
          <p:cNvSpPr/>
          <p:nvPr/>
        </p:nvSpPr>
        <p:spPr>
          <a:xfrm>
            <a:off x="4829175" y="3228975"/>
            <a:ext cx="9574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 Format:</a:t>
            </a:r>
            <a:endParaRPr lang="en-US" sz="1013" dirty="0"/>
          </a:p>
        </p:txBody>
      </p:sp>
      <p:sp>
        <p:nvSpPr>
          <p:cNvPr id="47" name="Text 31"/>
          <p:cNvSpPr/>
          <p:nvPr/>
        </p:nvSpPr>
        <p:spPr>
          <a:xfrm>
            <a:off x="5715167" y="3228975"/>
            <a:ext cx="139356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Grayscale stereo pairs</a:t>
            </a:r>
            <a:endParaRPr lang="en-US" sz="1013" dirty="0"/>
          </a:p>
        </p:txBody>
      </p:sp>
      <p:sp>
        <p:nvSpPr>
          <p:cNvPr id="48" name="Text 32"/>
          <p:cNvSpPr/>
          <p:nvPr/>
        </p:nvSpPr>
        <p:spPr>
          <a:xfrm>
            <a:off x="4829175" y="3486150"/>
            <a:ext cx="7788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Event Data:</a:t>
            </a:r>
            <a:endParaRPr lang="en-US" sz="1013" dirty="0"/>
          </a:p>
        </p:txBody>
      </p:sp>
      <p:sp>
        <p:nvSpPr>
          <p:cNvPr id="49" name="Text 33"/>
          <p:cNvSpPr/>
          <p:nvPr/>
        </p:nvSpPr>
        <p:spPr>
          <a:xfrm>
            <a:off x="5536602" y="3486150"/>
            <a:ext cx="267326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Asynchronous pixel-level brightness changes</a:t>
            </a:r>
            <a:endParaRPr lang="en-US" sz="1013" dirty="0"/>
          </a:p>
        </p:txBody>
      </p:sp>
      <p:sp>
        <p:nvSpPr>
          <p:cNvPr id="50" name="Text 34"/>
          <p:cNvSpPr/>
          <p:nvPr/>
        </p:nvSpPr>
        <p:spPr>
          <a:xfrm>
            <a:off x="4829175" y="3743325"/>
            <a:ext cx="9356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Truth:</a:t>
            </a:r>
            <a:endParaRPr lang="en-US" sz="1013" dirty="0"/>
          </a:p>
        </p:txBody>
      </p:sp>
      <p:sp>
        <p:nvSpPr>
          <p:cNvPr id="51" name="Text 35"/>
          <p:cNvSpPr/>
          <p:nvPr/>
        </p:nvSpPr>
        <p:spPr>
          <a:xfrm>
            <a:off x="5693373" y="3743325"/>
            <a:ext cx="205106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CSV files with timestamped poses</a:t>
            </a:r>
            <a:endParaRPr lang="en-US" sz="1013" dirty="0"/>
          </a:p>
        </p:txBody>
      </p:sp>
      <p:sp>
        <p:nvSpPr>
          <p:cNvPr id="52" name="Shape 36"/>
          <p:cNvSpPr/>
          <p:nvPr/>
        </p:nvSpPr>
        <p:spPr>
          <a:xfrm>
            <a:off x="342900" y="4543425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3" name="Text 37"/>
          <p:cNvSpPr/>
          <p:nvPr/>
        </p:nvSpPr>
        <p:spPr>
          <a:xfrm>
            <a:off x="514350" y="4714875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5088136"/>
            <a:ext cx="144661" cy="128588"/>
          </a:xfrm>
          <a:prstGeom prst="rect">
            <a:avLst/>
          </a:prstGeom>
        </p:spPr>
      </p:pic>
      <p:sp>
        <p:nvSpPr>
          <p:cNvPr id="55" name="Text 38"/>
          <p:cNvSpPr/>
          <p:nvPr/>
        </p:nvSpPr>
        <p:spPr>
          <a:xfrm>
            <a:off x="751908" y="5086350"/>
            <a:ext cx="1229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Aerial Perspective:</a:t>
            </a:r>
            <a:endParaRPr lang="en-US" sz="1013" dirty="0"/>
          </a:p>
        </p:txBody>
      </p:sp>
      <p:sp>
        <p:nvSpPr>
          <p:cNvPr id="56" name="Text 39"/>
          <p:cNvSpPr/>
          <p:nvPr/>
        </p:nvSpPr>
        <p:spPr>
          <a:xfrm>
            <a:off x="1909837" y="5086350"/>
            <a:ext cx="150783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from flying platform</a:t>
            </a:r>
            <a:endParaRPr lang="en-US" sz="1013" dirty="0"/>
          </a:p>
        </p:txBody>
      </p:sp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345311"/>
            <a:ext cx="144661" cy="128588"/>
          </a:xfrm>
          <a:prstGeom prst="rect">
            <a:avLst/>
          </a:prstGeom>
        </p:spPr>
      </p:pic>
      <p:sp>
        <p:nvSpPr>
          <p:cNvPr id="58" name="Text 40"/>
          <p:cNvSpPr/>
          <p:nvPr/>
        </p:nvSpPr>
        <p:spPr>
          <a:xfrm>
            <a:off x="751908" y="5343525"/>
            <a:ext cx="9719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Event Camera:</a:t>
            </a:r>
            <a:endParaRPr lang="en-US" sz="1013" dirty="0"/>
          </a:p>
        </p:txBody>
      </p:sp>
      <p:sp>
        <p:nvSpPr>
          <p:cNvPr id="59" name="Text 41"/>
          <p:cNvSpPr/>
          <p:nvPr/>
        </p:nvSpPr>
        <p:spPr>
          <a:xfrm>
            <a:off x="1652411" y="5343525"/>
            <a:ext cx="19583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 dynamic range, low latency</a:t>
            </a:r>
            <a:endParaRPr lang="en-US" sz="1013" dirty="0"/>
          </a:p>
        </p:txBody>
      </p:sp>
      <p:pic>
        <p:nvPicPr>
          <p:cNvPr id="6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5088136"/>
            <a:ext cx="144661" cy="128588"/>
          </a:xfrm>
          <a:prstGeom prst="rect">
            <a:avLst/>
          </a:prstGeom>
        </p:spPr>
      </p:pic>
      <p:sp>
        <p:nvSpPr>
          <p:cNvPr id="61" name="Text 42"/>
          <p:cNvSpPr/>
          <p:nvPr/>
        </p:nvSpPr>
        <p:spPr>
          <a:xfrm>
            <a:off x="4866708" y="5086350"/>
            <a:ext cx="13074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Urban Environment:</a:t>
            </a:r>
            <a:endParaRPr lang="en-US" sz="1013" dirty="0"/>
          </a:p>
        </p:txBody>
      </p:sp>
      <p:sp>
        <p:nvSpPr>
          <p:cNvPr id="62" name="Text 43"/>
          <p:cNvSpPr/>
          <p:nvPr/>
        </p:nvSpPr>
        <p:spPr>
          <a:xfrm>
            <a:off x="6102688" y="5086350"/>
            <a:ext cx="212959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Complex structures, varied textures</a:t>
            </a:r>
            <a:endParaRPr lang="en-US" sz="1013" dirty="0"/>
          </a:p>
        </p:txBody>
      </p:sp>
      <p:pic>
        <p:nvPicPr>
          <p:cNvPr id="6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9150" y="5345311"/>
            <a:ext cx="144661" cy="128588"/>
          </a:xfrm>
          <a:prstGeom prst="rect">
            <a:avLst/>
          </a:prstGeom>
        </p:spPr>
      </p:pic>
      <p:sp>
        <p:nvSpPr>
          <p:cNvPr id="64" name="Text 44"/>
          <p:cNvSpPr/>
          <p:nvPr/>
        </p:nvSpPr>
        <p:spPr>
          <a:xfrm>
            <a:off x="4866708" y="5343525"/>
            <a:ext cx="8048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MAV Focus:</a:t>
            </a:r>
            <a:endParaRPr lang="en-US" sz="1013" dirty="0"/>
          </a:p>
        </p:txBody>
      </p:sp>
      <p:sp>
        <p:nvSpPr>
          <p:cNvPr id="65" name="Text 45"/>
          <p:cNvSpPr/>
          <p:nvPr/>
        </p:nvSpPr>
        <p:spPr>
          <a:xfrm>
            <a:off x="5600142" y="5343525"/>
            <a:ext cx="220845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Designed for aerial robotics research</a:t>
            </a:r>
            <a:endParaRPr lang="en-US" sz="10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9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ACFR Marine Robotics Datasets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0128" y="1407319"/>
            <a:ext cx="47868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Sonar: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207377" y="1407319"/>
            <a:ext cx="18512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Multibeam and sidescan sonar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1021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Stereo Camera: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729234" y="1700213"/>
            <a:ext cx="15294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Underwater stereo vision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92881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0128" y="1993106"/>
            <a:ext cx="3714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DVL: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100138" y="1993106"/>
            <a:ext cx="12866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Doppler Velocity Log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697" y="2286000"/>
            <a:ext cx="3499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IMU: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057219" y="2286000"/>
            <a:ext cx="15580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Inertial measurement unit</a:t>
            </a:r>
            <a:endParaRPr lang="en-US" sz="1013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543175"/>
            <a:ext cx="192881" cy="1714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00128" y="2578894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20" name="Text 12"/>
          <p:cNvSpPr/>
          <p:nvPr/>
        </p:nvSpPr>
        <p:spPr>
          <a:xfrm>
            <a:off x="1364540" y="2578894"/>
            <a:ext cx="245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Autonomous underwater vehicles (AUVs)</a:t>
            </a:r>
            <a:endParaRPr lang="en-US" sz="1013" dirty="0"/>
          </a:p>
        </p:txBody>
      </p:sp>
      <p:sp>
        <p:nvSpPr>
          <p:cNvPr id="21" name="Text 13"/>
          <p:cNvSpPr/>
          <p:nvPr/>
        </p:nvSpPr>
        <p:spPr>
          <a:xfrm>
            <a:off x="514350" y="2921794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95055"/>
            <a:ext cx="144661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16161" y="3293269"/>
            <a:ext cx="15294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underwater sites</a:t>
            </a:r>
            <a:endParaRPr lang="en-US" sz="1013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52230"/>
            <a:ext cx="128588" cy="12858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00088" y="3550444"/>
            <a:ext cx="13625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Various AUV missions</a:t>
            </a:r>
            <a:endParaRPr lang="en-US" sz="1013" dirty="0"/>
          </a:p>
        </p:txBody>
      </p:sp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809405"/>
            <a:ext cx="128588" cy="128588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00088" y="3807619"/>
            <a:ext cx="18941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Hours of underwater navigation</a:t>
            </a:r>
            <a:endParaRPr lang="en-US" sz="1013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" y="4066580"/>
            <a:ext cx="144661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16161" y="4064794"/>
            <a:ext cx="202971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Diverse underwater environments</a:t>
            </a:r>
            <a:endParaRPr lang="en-US" sz="1013" dirty="0"/>
          </a:p>
        </p:txBody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4323755"/>
            <a:ext cx="144661" cy="128588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716161" y="4321969"/>
            <a:ext cx="14366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Benthic habitat surveys</a:t>
            </a:r>
            <a:endParaRPr lang="en-US" sz="1013" dirty="0"/>
          </a:p>
        </p:txBody>
      </p:sp>
      <p:sp>
        <p:nvSpPr>
          <p:cNvPr id="32" name="Shape 19"/>
          <p:cNvSpPr/>
          <p:nvPr/>
        </p:nvSpPr>
        <p:spPr>
          <a:xfrm>
            <a:off x="4657725" y="857250"/>
            <a:ext cx="4143375" cy="3807619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Text 20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401961"/>
            <a:ext cx="144661" cy="128588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5066733" y="1400175"/>
            <a:ext cx="842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SLAM Maps:</a:t>
            </a:r>
            <a:endParaRPr lang="en-US" sz="1013" dirty="0"/>
          </a:p>
        </p:txBody>
      </p:sp>
      <p:sp>
        <p:nvSpPr>
          <p:cNvPr id="36" name="Text 22"/>
          <p:cNvSpPr/>
          <p:nvPr/>
        </p:nvSpPr>
        <p:spPr>
          <a:xfrm>
            <a:off x="5838258" y="1400175"/>
            <a:ext cx="20796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Underwater terrain reconstructions</a:t>
            </a:r>
            <a:endParaRPr lang="en-US" sz="1013" dirty="0"/>
          </a:p>
        </p:txBody>
      </p:sp>
      <p:pic>
        <p:nvPicPr>
          <p:cNvPr id="37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1687711"/>
            <a:ext cx="112514" cy="128588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5034586" y="1685925"/>
            <a:ext cx="120788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Vehicle Trajectory:</a:t>
            </a:r>
            <a:endParaRPr lang="en-US" sz="1013" dirty="0"/>
          </a:p>
        </p:txBody>
      </p:sp>
      <p:sp>
        <p:nvSpPr>
          <p:cNvPr id="39" name="Text 24"/>
          <p:cNvSpPr/>
          <p:nvPr/>
        </p:nvSpPr>
        <p:spPr>
          <a:xfrm>
            <a:off x="6171028" y="1685925"/>
            <a:ext cx="12650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AUV pose estimates</a:t>
            </a:r>
            <a:endParaRPr lang="en-US" sz="1013" dirty="0"/>
          </a:p>
        </p:txBody>
      </p:sp>
      <p:pic>
        <p:nvPicPr>
          <p:cNvPr id="4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9175" y="1973461"/>
            <a:ext cx="144661" cy="128588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5066733" y="1971675"/>
            <a:ext cx="99314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Habitat Labels:</a:t>
            </a:r>
            <a:endParaRPr lang="en-US" sz="1013" dirty="0"/>
          </a:p>
        </p:txBody>
      </p:sp>
      <p:sp>
        <p:nvSpPr>
          <p:cNvPr id="42" name="Text 26"/>
          <p:cNvSpPr/>
          <p:nvPr/>
        </p:nvSpPr>
        <p:spPr>
          <a:xfrm>
            <a:off x="5988444" y="1971675"/>
            <a:ext cx="21300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Expert-annotated species/substrate</a:t>
            </a:r>
            <a:endParaRPr lang="en-US" sz="1013" dirty="0"/>
          </a:p>
        </p:txBody>
      </p:sp>
      <p:pic>
        <p:nvPicPr>
          <p:cNvPr id="4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9175" y="2259211"/>
            <a:ext cx="128588" cy="128588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5050659" y="225742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45" name="Text 28"/>
          <p:cNvSpPr/>
          <p:nvPr/>
        </p:nvSpPr>
        <p:spPr>
          <a:xfrm>
            <a:off x="5765062" y="2257425"/>
            <a:ext cx="18225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Sensor calibration parameters</a:t>
            </a:r>
            <a:endParaRPr lang="en-US" sz="1013" dirty="0"/>
          </a:p>
        </p:txBody>
      </p:sp>
      <p:sp>
        <p:nvSpPr>
          <p:cNvPr id="46" name="Text 29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7" name="Text 30"/>
          <p:cNvSpPr/>
          <p:nvPr/>
        </p:nvSpPr>
        <p:spPr>
          <a:xfrm>
            <a:off x="4829175" y="29718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8" name="Text 31"/>
          <p:cNvSpPr/>
          <p:nvPr/>
        </p:nvSpPr>
        <p:spPr>
          <a:xfrm>
            <a:off x="5622243" y="2971800"/>
            <a:ext cx="14863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Mission-specific log files</a:t>
            </a:r>
            <a:endParaRPr lang="en-US" sz="1013" dirty="0"/>
          </a:p>
        </p:txBody>
      </p:sp>
      <p:sp>
        <p:nvSpPr>
          <p:cNvPr id="49" name="Text 32"/>
          <p:cNvSpPr/>
          <p:nvPr/>
        </p:nvSpPr>
        <p:spPr>
          <a:xfrm>
            <a:off x="4829175" y="3228975"/>
            <a:ext cx="7931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Sonar Data:</a:t>
            </a:r>
            <a:endParaRPr lang="en-US" sz="1013" dirty="0"/>
          </a:p>
        </p:txBody>
      </p:sp>
      <p:sp>
        <p:nvSpPr>
          <p:cNvPr id="50" name="Text 33"/>
          <p:cNvSpPr/>
          <p:nvPr/>
        </p:nvSpPr>
        <p:spPr>
          <a:xfrm>
            <a:off x="5550861" y="3228975"/>
            <a:ext cx="285881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acoustic returns and processed bathymetry</a:t>
            </a:r>
            <a:endParaRPr lang="en-US" sz="1013" dirty="0"/>
          </a:p>
        </p:txBody>
      </p:sp>
      <p:sp>
        <p:nvSpPr>
          <p:cNvPr id="51" name="Text 34"/>
          <p:cNvSpPr/>
          <p:nvPr/>
        </p:nvSpPr>
        <p:spPr>
          <a:xfrm>
            <a:off x="4829175" y="3486150"/>
            <a:ext cx="8003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 Data:</a:t>
            </a:r>
            <a:endParaRPr lang="en-US" sz="1013" dirty="0"/>
          </a:p>
        </p:txBody>
      </p:sp>
      <p:sp>
        <p:nvSpPr>
          <p:cNvPr id="52" name="Text 35"/>
          <p:cNvSpPr/>
          <p:nvPr/>
        </p:nvSpPr>
        <p:spPr>
          <a:xfrm>
            <a:off x="5558089" y="3486150"/>
            <a:ext cx="305163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Underwater stereo imagery with visibility challenges</a:t>
            </a:r>
            <a:endParaRPr lang="en-US" sz="1013" dirty="0"/>
          </a:p>
        </p:txBody>
      </p:sp>
      <p:sp>
        <p:nvSpPr>
          <p:cNvPr id="53" name="Text 36"/>
          <p:cNvSpPr/>
          <p:nvPr/>
        </p:nvSpPr>
        <p:spPr>
          <a:xfrm>
            <a:off x="4829175" y="3743325"/>
            <a:ext cx="7715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Navigation:</a:t>
            </a:r>
            <a:endParaRPr lang="en-US" sz="1013" dirty="0"/>
          </a:p>
        </p:txBody>
      </p:sp>
      <p:sp>
        <p:nvSpPr>
          <p:cNvPr id="54" name="Text 37"/>
          <p:cNvSpPr/>
          <p:nvPr/>
        </p:nvSpPr>
        <p:spPr>
          <a:xfrm>
            <a:off x="5529318" y="3743325"/>
            <a:ext cx="25728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Fused DVL/IMU/GPS (when surfaced) data</a:t>
            </a:r>
            <a:endParaRPr lang="en-US" sz="1013" dirty="0"/>
          </a:p>
        </p:txBody>
      </p:sp>
      <p:sp>
        <p:nvSpPr>
          <p:cNvPr id="55" name="Shape 38"/>
          <p:cNvSpPr/>
          <p:nvPr/>
        </p:nvSpPr>
        <p:spPr>
          <a:xfrm>
            <a:off x="342900" y="4836319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6" name="Text 39"/>
          <p:cNvSpPr/>
          <p:nvPr/>
        </p:nvSpPr>
        <p:spPr>
          <a:xfrm>
            <a:off x="514350" y="5007769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381030"/>
            <a:ext cx="144661" cy="128588"/>
          </a:xfrm>
          <a:prstGeom prst="rect">
            <a:avLst/>
          </a:prstGeom>
        </p:spPr>
      </p:pic>
      <p:sp>
        <p:nvSpPr>
          <p:cNvPr id="58" name="Text 40"/>
          <p:cNvSpPr/>
          <p:nvPr/>
        </p:nvSpPr>
        <p:spPr>
          <a:xfrm>
            <a:off x="751908" y="5379244"/>
            <a:ext cx="132893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Underwater Domain:</a:t>
            </a:r>
            <a:endParaRPr lang="en-US" sz="1013" dirty="0"/>
          </a:p>
        </p:txBody>
      </p:sp>
      <p:sp>
        <p:nvSpPr>
          <p:cNvPr id="59" name="Text 41"/>
          <p:cNvSpPr/>
          <p:nvPr/>
        </p:nvSpPr>
        <p:spPr>
          <a:xfrm>
            <a:off x="2009403" y="5379244"/>
            <a:ext cx="18629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Challenging visibility, refraction</a:t>
            </a:r>
            <a:endParaRPr lang="en-US" sz="1013" dirty="0"/>
          </a:p>
        </p:txBody>
      </p:sp>
      <p:pic>
        <p:nvPicPr>
          <p:cNvPr id="6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350" y="5638205"/>
            <a:ext cx="144661" cy="128588"/>
          </a:xfrm>
          <a:prstGeom prst="rect">
            <a:avLst/>
          </a:prstGeom>
        </p:spPr>
      </p:pic>
      <p:sp>
        <p:nvSpPr>
          <p:cNvPr id="61" name="Text 42"/>
          <p:cNvSpPr/>
          <p:nvPr/>
        </p:nvSpPr>
        <p:spPr>
          <a:xfrm>
            <a:off x="751908" y="5636419"/>
            <a:ext cx="119320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Acoustic Sensing:</a:t>
            </a:r>
            <a:endParaRPr lang="en-US" sz="1013" dirty="0"/>
          </a:p>
        </p:txBody>
      </p:sp>
      <p:sp>
        <p:nvSpPr>
          <p:cNvPr id="62" name="Text 43"/>
          <p:cNvSpPr/>
          <p:nvPr/>
        </p:nvSpPr>
        <p:spPr>
          <a:xfrm>
            <a:off x="1873672" y="5636419"/>
            <a:ext cx="18653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Primary underwater perception</a:t>
            </a:r>
            <a:endParaRPr lang="en-US" sz="1013" dirty="0"/>
          </a:p>
        </p:txBody>
      </p:sp>
      <p:pic>
        <p:nvPicPr>
          <p:cNvPr id="63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9150" y="5381030"/>
            <a:ext cx="144661" cy="128588"/>
          </a:xfrm>
          <a:prstGeom prst="rect">
            <a:avLst/>
          </a:prstGeom>
        </p:spPr>
      </p:pic>
      <p:sp>
        <p:nvSpPr>
          <p:cNvPr id="64" name="Text 44"/>
          <p:cNvSpPr/>
          <p:nvPr/>
        </p:nvSpPr>
        <p:spPr>
          <a:xfrm>
            <a:off x="4866708" y="5379244"/>
            <a:ext cx="10359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Marine Biology:</a:t>
            </a:r>
            <a:endParaRPr lang="en-US" sz="1013" dirty="0"/>
          </a:p>
        </p:txBody>
      </p:sp>
      <p:sp>
        <p:nvSpPr>
          <p:cNvPr id="65" name="Text 45"/>
          <p:cNvSpPr/>
          <p:nvPr/>
        </p:nvSpPr>
        <p:spPr>
          <a:xfrm>
            <a:off x="5831198" y="5379244"/>
            <a:ext cx="205851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Habitat mapping and classification</a:t>
            </a:r>
            <a:endParaRPr lang="en-US" sz="1013" dirty="0"/>
          </a:p>
        </p:txBody>
      </p:sp>
      <p:pic>
        <p:nvPicPr>
          <p:cNvPr id="6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9150" y="5638205"/>
            <a:ext cx="144661" cy="128588"/>
          </a:xfrm>
          <a:prstGeom prst="rect">
            <a:avLst/>
          </a:prstGeom>
        </p:spPr>
      </p:pic>
      <p:sp>
        <p:nvSpPr>
          <p:cNvPr id="67" name="Text 46"/>
          <p:cNvSpPr/>
          <p:nvPr/>
        </p:nvSpPr>
        <p:spPr>
          <a:xfrm>
            <a:off x="4866708" y="5636419"/>
            <a:ext cx="9716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Navigation:</a:t>
            </a:r>
            <a:endParaRPr lang="en-US" sz="1013" dirty="0"/>
          </a:p>
        </p:txBody>
      </p:sp>
      <p:sp>
        <p:nvSpPr>
          <p:cNvPr id="68" name="Text 47"/>
          <p:cNvSpPr/>
          <p:nvPr/>
        </p:nvSpPr>
        <p:spPr>
          <a:xfrm>
            <a:off x="5766960" y="5636419"/>
            <a:ext cx="20509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Full 6-DOF underwater movement</a:t>
            </a:r>
            <a:endParaRPr lang="en-US" sz="101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29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2900" y="400050"/>
            <a:ext cx="85296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Deep Dive: Ford Campus Vision and Lidar Data Set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342900" y="857250"/>
            <a:ext cx="4143375" cy="32575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14350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Raw Data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71600"/>
            <a:ext cx="192881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0128" y="1407319"/>
            <a:ext cx="4286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Lidar:</a:t>
            </a:r>
            <a:endParaRPr lang="en-US" sz="1013" dirty="0"/>
          </a:p>
        </p:txBody>
      </p:sp>
      <p:sp>
        <p:nvSpPr>
          <p:cNvPr id="8" name="Text 4"/>
          <p:cNvSpPr/>
          <p:nvPr/>
        </p:nvSpPr>
        <p:spPr>
          <a:xfrm>
            <a:off x="1157343" y="1407319"/>
            <a:ext cx="188692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Velodyne HDL-64E (64 beams)</a:t>
            </a:r>
            <a:endParaRPr lang="en-US" sz="1013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6449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97" y="1700213"/>
            <a:ext cx="6575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Cameras:</a:t>
            </a:r>
            <a:endParaRPr lang="en-US" sz="1013" dirty="0"/>
          </a:p>
        </p:txBody>
      </p:sp>
      <p:sp>
        <p:nvSpPr>
          <p:cNvPr id="11" name="Text 6"/>
          <p:cNvSpPr/>
          <p:nvPr/>
        </p:nvSpPr>
        <p:spPr>
          <a:xfrm>
            <a:off x="1364819" y="1700213"/>
            <a:ext cx="268030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Point Grey Ladybug3 omnidirectional camera</a:t>
            </a:r>
            <a:endParaRPr lang="en-US" sz="1013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57388"/>
            <a:ext cx="150019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7265" y="1993106"/>
            <a:ext cx="6572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GPS/IMU: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1343081" y="1993106"/>
            <a:ext cx="159152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Applanix POS-LV 420 INS</a:t>
            </a:r>
            <a:endParaRPr lang="en-US" sz="1013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250281"/>
            <a:ext cx="171450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697" y="2286000"/>
            <a:ext cx="6358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Platform:</a:t>
            </a:r>
            <a:endParaRPr lang="en-US" sz="1013" dirty="0"/>
          </a:p>
        </p:txBody>
      </p:sp>
      <p:sp>
        <p:nvSpPr>
          <p:cNvPr id="17" name="Text 10"/>
          <p:cNvSpPr/>
          <p:nvPr/>
        </p:nvSpPr>
        <p:spPr>
          <a:xfrm>
            <a:off x="1343109" y="2286000"/>
            <a:ext cx="146499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Ford F-250 pickup truck</a:t>
            </a:r>
            <a:endParaRPr lang="en-US" sz="1013" dirty="0"/>
          </a:p>
        </p:txBody>
      </p:sp>
      <p:sp>
        <p:nvSpPr>
          <p:cNvPr id="18" name="Text 11"/>
          <p:cNvSpPr/>
          <p:nvPr/>
        </p:nvSpPr>
        <p:spPr>
          <a:xfrm>
            <a:off x="514350" y="26289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Scale</a:t>
            </a:r>
            <a:endParaRPr lang="en-US" sz="13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3002161"/>
            <a:ext cx="144661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6161" y="3000375"/>
            <a:ext cx="28804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Ford Research campus and downtown Dearborn</a:t>
            </a:r>
            <a:endParaRPr lang="en-US" sz="1013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3259336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00088" y="3257550"/>
            <a:ext cx="234432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loops of the same environment</a:t>
            </a:r>
            <a:endParaRPr lang="en-US" sz="1013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" y="3516511"/>
            <a:ext cx="128588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00088" y="3514725"/>
            <a:ext cx="252791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collected over different days/seasons</a:t>
            </a:r>
            <a:endParaRPr lang="en-US" sz="1013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" y="3773686"/>
            <a:ext cx="144661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16161" y="3771900"/>
            <a:ext cx="213360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~70 km of urban and campus roads</a:t>
            </a:r>
            <a:endParaRPr lang="en-US" sz="1013" dirty="0"/>
          </a:p>
        </p:txBody>
      </p:sp>
      <p:sp>
        <p:nvSpPr>
          <p:cNvPr id="27" name="Shape 16"/>
          <p:cNvSpPr/>
          <p:nvPr/>
        </p:nvSpPr>
        <p:spPr>
          <a:xfrm>
            <a:off x="4657725" y="857250"/>
            <a:ext cx="4143375" cy="32575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8" name="Text 17"/>
          <p:cNvSpPr/>
          <p:nvPr/>
        </p:nvSpPr>
        <p:spPr>
          <a:xfrm>
            <a:off x="4829175" y="1028700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Annotations &amp; Ground Truth</a:t>
            </a:r>
            <a:endParaRPr lang="en-US" sz="1350" dirty="0"/>
          </a:p>
        </p:txBody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75" y="1401961"/>
            <a:ext cx="112514" cy="128588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5034586" y="1400175"/>
            <a:ext cx="1350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 Poses:</a:t>
            </a:r>
            <a:endParaRPr lang="en-US" sz="1013" dirty="0"/>
          </a:p>
        </p:txBody>
      </p:sp>
      <p:sp>
        <p:nvSpPr>
          <p:cNvPr id="31" name="Text 19"/>
          <p:cNvSpPr/>
          <p:nvPr/>
        </p:nvSpPr>
        <p:spPr>
          <a:xfrm>
            <a:off x="6313373" y="1400175"/>
            <a:ext cx="192951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High-accuracy vehicle trajectory</a:t>
            </a:r>
            <a:endParaRPr lang="en-US" sz="1013" dirty="0"/>
          </a:p>
        </p:txBody>
      </p:sp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175" y="1687711"/>
            <a:ext cx="128588" cy="128588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050659" y="1685925"/>
            <a:ext cx="7858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Calibration:</a:t>
            </a:r>
            <a:endParaRPr lang="en-US" sz="1013" dirty="0"/>
          </a:p>
        </p:txBody>
      </p:sp>
      <p:sp>
        <p:nvSpPr>
          <p:cNvPr id="34" name="Text 21"/>
          <p:cNvSpPr/>
          <p:nvPr/>
        </p:nvSpPr>
        <p:spPr>
          <a:xfrm>
            <a:off x="5765062" y="1685925"/>
            <a:ext cx="187236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Sensor extrinsics and intrinsics</a:t>
            </a:r>
            <a:endParaRPr lang="en-US" sz="1013" dirty="0"/>
          </a:p>
        </p:txBody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175" y="1973461"/>
            <a:ext cx="128588" cy="128588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5050659" y="1971675"/>
            <a:ext cx="144797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 Synchronization:</a:t>
            </a:r>
            <a:endParaRPr lang="en-US" sz="1013" dirty="0"/>
          </a:p>
        </p:txBody>
      </p:sp>
      <p:sp>
        <p:nvSpPr>
          <p:cNvPr id="37" name="Text 23"/>
          <p:cNvSpPr/>
          <p:nvPr/>
        </p:nvSpPr>
        <p:spPr>
          <a:xfrm>
            <a:off x="6427198" y="1971675"/>
            <a:ext cx="122906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Precise timestamps</a:t>
            </a:r>
            <a:endParaRPr lang="en-US" sz="1013" dirty="0"/>
          </a:p>
        </p:txBody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9175" y="2259211"/>
            <a:ext cx="144661" cy="128588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5066733" y="2257425"/>
            <a:ext cx="10144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Loop Closures:</a:t>
            </a:r>
            <a:endParaRPr lang="en-US" sz="1013" dirty="0"/>
          </a:p>
        </p:txBody>
      </p:sp>
      <p:sp>
        <p:nvSpPr>
          <p:cNvPr id="40" name="Text 25"/>
          <p:cNvSpPr/>
          <p:nvPr/>
        </p:nvSpPr>
        <p:spPr>
          <a:xfrm>
            <a:off x="6009735" y="2257425"/>
            <a:ext cx="150085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Same locations revisited</a:t>
            </a:r>
            <a:endParaRPr lang="en-US" sz="1013" dirty="0"/>
          </a:p>
        </p:txBody>
      </p:sp>
      <p:sp>
        <p:nvSpPr>
          <p:cNvPr id="41" name="Text 26"/>
          <p:cNvSpPr/>
          <p:nvPr/>
        </p:nvSpPr>
        <p:spPr>
          <a:xfrm>
            <a:off x="4829175" y="2600325"/>
            <a:ext cx="38719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Concrete Examples</a:t>
            </a:r>
            <a:endParaRPr lang="en-US" sz="1350" dirty="0"/>
          </a:p>
        </p:txBody>
      </p:sp>
      <p:sp>
        <p:nvSpPr>
          <p:cNvPr id="42" name="Text 27"/>
          <p:cNvSpPr/>
          <p:nvPr/>
        </p:nvSpPr>
        <p:spPr>
          <a:xfrm>
            <a:off x="4829175" y="2971800"/>
            <a:ext cx="8645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Format:</a:t>
            </a:r>
            <a:endParaRPr lang="en-US" sz="1013" dirty="0"/>
          </a:p>
        </p:txBody>
      </p:sp>
      <p:sp>
        <p:nvSpPr>
          <p:cNvPr id="43" name="Text 28"/>
          <p:cNvSpPr/>
          <p:nvPr/>
        </p:nvSpPr>
        <p:spPr>
          <a:xfrm>
            <a:off x="5622243" y="2971800"/>
            <a:ext cx="154360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Log files with timestamps</a:t>
            </a:r>
            <a:endParaRPr lang="en-US" sz="1013" dirty="0"/>
          </a:p>
        </p:txBody>
      </p:sp>
      <p:sp>
        <p:nvSpPr>
          <p:cNvPr id="44" name="Text 29"/>
          <p:cNvSpPr/>
          <p:nvPr/>
        </p:nvSpPr>
        <p:spPr>
          <a:xfrm>
            <a:off x="4829175" y="3228975"/>
            <a:ext cx="7430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Lidar Data:</a:t>
            </a:r>
            <a:endParaRPr lang="en-US" sz="1013" dirty="0"/>
          </a:p>
        </p:txBody>
      </p:sp>
      <p:sp>
        <p:nvSpPr>
          <p:cNvPr id="45" name="Text 30"/>
          <p:cNvSpPr/>
          <p:nvPr/>
        </p:nvSpPr>
        <p:spPr>
          <a:xfrm>
            <a:off x="5500827" y="3228975"/>
            <a:ext cx="18771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3D point clouds (x,y,z,intensity)</a:t>
            </a:r>
            <a:endParaRPr lang="en-US" sz="1013" dirty="0"/>
          </a:p>
        </p:txBody>
      </p:sp>
      <p:sp>
        <p:nvSpPr>
          <p:cNvPr id="46" name="Text 31"/>
          <p:cNvSpPr/>
          <p:nvPr/>
        </p:nvSpPr>
        <p:spPr>
          <a:xfrm>
            <a:off x="4829175" y="3486150"/>
            <a:ext cx="8003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 Data:</a:t>
            </a:r>
            <a:endParaRPr lang="en-US" sz="1013" dirty="0"/>
          </a:p>
        </p:txBody>
      </p:sp>
      <p:sp>
        <p:nvSpPr>
          <p:cNvPr id="47" name="Text 32"/>
          <p:cNvSpPr/>
          <p:nvPr/>
        </p:nvSpPr>
        <p:spPr>
          <a:xfrm>
            <a:off x="5558089" y="3486150"/>
            <a:ext cx="206554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Panoramic images from Ladybug3</a:t>
            </a:r>
            <a:endParaRPr lang="en-US" sz="1013" dirty="0"/>
          </a:p>
        </p:txBody>
      </p:sp>
      <p:sp>
        <p:nvSpPr>
          <p:cNvPr id="48" name="Text 33"/>
          <p:cNvSpPr/>
          <p:nvPr/>
        </p:nvSpPr>
        <p:spPr>
          <a:xfrm>
            <a:off x="4829175" y="3743325"/>
            <a:ext cx="9356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Ground Truth:</a:t>
            </a:r>
            <a:endParaRPr lang="en-US" sz="1013" dirty="0"/>
          </a:p>
        </p:txBody>
      </p:sp>
      <p:sp>
        <p:nvSpPr>
          <p:cNvPr id="49" name="Text 34"/>
          <p:cNvSpPr/>
          <p:nvPr/>
        </p:nvSpPr>
        <p:spPr>
          <a:xfrm>
            <a:off x="5693373" y="3743325"/>
            <a:ext cx="191536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Precise pose from Applanix INS</a:t>
            </a:r>
            <a:endParaRPr lang="en-US" sz="1013" dirty="0"/>
          </a:p>
        </p:txBody>
      </p:sp>
      <p:sp>
        <p:nvSpPr>
          <p:cNvPr id="50" name="Shape 35"/>
          <p:cNvSpPr/>
          <p:nvPr/>
        </p:nvSpPr>
        <p:spPr>
          <a:xfrm>
            <a:off x="342900" y="4286250"/>
            <a:ext cx="8458200" cy="120015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51" name="Text 36"/>
          <p:cNvSpPr/>
          <p:nvPr/>
        </p:nvSpPr>
        <p:spPr>
          <a:xfrm>
            <a:off x="514350" y="4457700"/>
            <a:ext cx="8186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Unique Modalities &amp; Focus</a:t>
            </a:r>
            <a:endParaRPr lang="en-US" sz="1350" dirty="0"/>
          </a:p>
        </p:txBody>
      </p:sp>
      <p:pic>
        <p:nvPicPr>
          <p:cNvPr id="5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350" y="4830961"/>
            <a:ext cx="144661" cy="128588"/>
          </a:xfrm>
          <a:prstGeom prst="rect">
            <a:avLst/>
          </a:prstGeom>
        </p:spPr>
      </p:pic>
      <p:sp>
        <p:nvSpPr>
          <p:cNvPr id="53" name="Text 37"/>
          <p:cNvSpPr/>
          <p:nvPr/>
        </p:nvSpPr>
        <p:spPr>
          <a:xfrm>
            <a:off x="751908" y="4829175"/>
            <a:ext cx="14428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Long-Term Autonomy:</a:t>
            </a:r>
            <a:endParaRPr lang="en-US" sz="1013" dirty="0"/>
          </a:p>
        </p:txBody>
      </p:sp>
      <p:sp>
        <p:nvSpPr>
          <p:cNvPr id="54" name="Text 38"/>
          <p:cNvSpPr/>
          <p:nvPr/>
        </p:nvSpPr>
        <p:spPr>
          <a:xfrm>
            <a:off x="2123312" y="4829175"/>
            <a:ext cx="196302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Same routes over different times</a:t>
            </a:r>
            <a:endParaRPr lang="en-US" sz="1013" dirty="0"/>
          </a:p>
        </p:txBody>
      </p:sp>
      <p:pic>
        <p:nvPicPr>
          <p:cNvPr id="5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5088136"/>
            <a:ext cx="144661" cy="128588"/>
          </a:xfrm>
          <a:prstGeom prst="rect">
            <a:avLst/>
          </a:prstGeom>
        </p:spPr>
      </p:pic>
      <p:sp>
        <p:nvSpPr>
          <p:cNvPr id="56" name="Text 39"/>
          <p:cNvSpPr/>
          <p:nvPr/>
        </p:nvSpPr>
        <p:spPr>
          <a:xfrm>
            <a:off x="751908" y="5086350"/>
            <a:ext cx="1512354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Omnidirectional Vision:</a:t>
            </a:r>
            <a:endParaRPr lang="en-US" sz="1013" dirty="0"/>
          </a:p>
        </p:txBody>
      </p:sp>
      <p:sp>
        <p:nvSpPr>
          <p:cNvPr id="57" name="Text 40"/>
          <p:cNvSpPr/>
          <p:nvPr/>
        </p:nvSpPr>
        <p:spPr>
          <a:xfrm>
            <a:off x="2192824" y="5086350"/>
            <a:ext cx="140235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360° camera coverage</a:t>
            </a:r>
            <a:endParaRPr lang="en-US" sz="1013" dirty="0"/>
          </a:p>
        </p:txBody>
      </p:sp>
      <p:pic>
        <p:nvPicPr>
          <p:cNvPr id="5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9150" y="4830961"/>
            <a:ext cx="144661" cy="128588"/>
          </a:xfrm>
          <a:prstGeom prst="rect">
            <a:avLst/>
          </a:prstGeom>
        </p:spPr>
      </p:pic>
      <p:sp>
        <p:nvSpPr>
          <p:cNvPr id="59" name="Text 41"/>
          <p:cNvSpPr/>
          <p:nvPr/>
        </p:nvSpPr>
        <p:spPr>
          <a:xfrm>
            <a:off x="4866708" y="4829175"/>
            <a:ext cx="1271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High-Precision INS:</a:t>
            </a:r>
            <a:endParaRPr lang="en-US" sz="1013" dirty="0"/>
          </a:p>
        </p:txBody>
      </p:sp>
      <p:sp>
        <p:nvSpPr>
          <p:cNvPr id="60" name="Text 42"/>
          <p:cNvSpPr/>
          <p:nvPr/>
        </p:nvSpPr>
        <p:spPr>
          <a:xfrm>
            <a:off x="6067025" y="4829175"/>
            <a:ext cx="13366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Accurate ground truth</a:t>
            </a:r>
            <a:endParaRPr lang="en-US" sz="1013" dirty="0"/>
          </a:p>
        </p:txBody>
      </p:sp>
      <p:pic>
        <p:nvPicPr>
          <p:cNvPr id="61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0" y="5088136"/>
            <a:ext cx="144661" cy="128588"/>
          </a:xfrm>
          <a:prstGeom prst="rect">
            <a:avLst/>
          </a:prstGeom>
        </p:spPr>
      </p:pic>
      <p:sp>
        <p:nvSpPr>
          <p:cNvPr id="62" name="Text 43"/>
          <p:cNvSpPr/>
          <p:nvPr/>
        </p:nvSpPr>
        <p:spPr>
          <a:xfrm>
            <a:off x="4866708" y="5086350"/>
            <a:ext cx="13573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Loop Closure Focus:</a:t>
            </a:r>
            <a:endParaRPr lang="en-US" sz="1013" dirty="0"/>
          </a:p>
        </p:txBody>
      </p:sp>
      <p:sp>
        <p:nvSpPr>
          <p:cNvPr id="63" name="Text 44"/>
          <p:cNvSpPr/>
          <p:nvPr/>
        </p:nvSpPr>
        <p:spPr>
          <a:xfrm>
            <a:off x="6152583" y="5086350"/>
            <a:ext cx="157966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Ideal for SLAM evaluation</a:t>
            </a:r>
            <a:endParaRPr lang="en-US" sz="10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2025-05-30T06:43:38Z</dcterms:created>
  <dcterms:modified xsi:type="dcterms:W3CDTF">2025-05-30T06:43:38Z</dcterms:modified>
</cp:coreProperties>
</file>